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72" r:id="rId10"/>
    <p:sldId id="273" r:id="rId11"/>
    <p:sldId id="265" r:id="rId12"/>
  </p:sldIdLst>
  <p:sldSz cx="18288000" cy="10287000"/>
  <p:notesSz cx="6858000" cy="9144000"/>
  <p:embeddedFontLst>
    <p:embeddedFont>
      <p:font typeface="Balsamiq Sans" panose="020B0604020202020204" charset="0"/>
      <p:regular r:id="rId13"/>
    </p:embeddedFont>
    <p:embeddedFont>
      <p:font typeface="Balsamiq Sans Bold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ibre Franklin Bold" panose="020B0604020202020204" charset="0"/>
      <p:regular r:id="rId19"/>
    </p:embeddedFont>
    <p:embeddedFont>
      <p:font typeface="Libre Franklin Bold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EF1"/>
    <a:srgbClr val="558ED5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6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utayyab01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8.sv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svg"/><Relationship Id="rId3" Type="http://schemas.openxmlformats.org/officeDocument/2006/relationships/image" Target="../media/image18.svg"/><Relationship Id="rId7" Type="http://schemas.openxmlformats.org/officeDocument/2006/relationships/image" Target="../media/image20.svg"/><Relationship Id="rId12" Type="http://schemas.openxmlformats.org/officeDocument/2006/relationships/image" Target="../media/image23.png"/><Relationship Id="rId17" Type="http://schemas.openxmlformats.org/officeDocument/2006/relationships/image" Target="../media/image2.svg"/><Relationship Id="rId2" Type="http://schemas.openxmlformats.org/officeDocument/2006/relationships/image" Target="../media/image17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5" Type="http://schemas.openxmlformats.org/officeDocument/2006/relationships/image" Target="../media/image26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2.svg"/><Relationship Id="rId1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26486">
            <a:off x="15540106" y="7389386"/>
            <a:ext cx="2555487" cy="271860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63239">
            <a:off x="222646" y="166350"/>
            <a:ext cx="3099539" cy="20301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032432">
            <a:off x="404932" y="6584619"/>
            <a:ext cx="1954700" cy="382337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 rot="1263297">
            <a:off x="764615" y="4728503"/>
            <a:ext cx="1266057" cy="146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8"/>
              </a:lnSpc>
              <a:spcBef>
                <a:spcPct val="0"/>
              </a:spcBef>
            </a:pPr>
            <a:r>
              <a:rPr lang="en-US" sz="9053">
                <a:solidFill>
                  <a:srgbClr val="000000"/>
                </a:solidFill>
                <a:latin typeface="Libre Franklin 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 rot="-1059970">
            <a:off x="4986661" y="71919"/>
            <a:ext cx="1088046" cy="1252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14"/>
              </a:lnSpc>
              <a:spcBef>
                <a:spcPct val="0"/>
              </a:spcBef>
            </a:pPr>
            <a:r>
              <a:rPr lang="en-US" sz="7780">
                <a:solidFill>
                  <a:srgbClr val="000000"/>
                </a:solidFill>
                <a:latin typeface="Libre Franklin Bold"/>
              </a:rPr>
              <a:t>4</a:t>
            </a:r>
          </a:p>
        </p:txBody>
      </p:sp>
      <p:sp>
        <p:nvSpPr>
          <p:cNvPr id="8" name="TextBox 8"/>
          <p:cNvSpPr txBox="1"/>
          <p:nvPr/>
        </p:nvSpPr>
        <p:spPr>
          <a:xfrm rot="1231330">
            <a:off x="12075512" y="9184699"/>
            <a:ext cx="1041094" cy="1201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7"/>
              </a:lnSpc>
              <a:spcBef>
                <a:spcPct val="0"/>
              </a:spcBef>
            </a:pPr>
            <a:r>
              <a:rPr lang="en-US" sz="7444">
                <a:solidFill>
                  <a:srgbClr val="000000"/>
                </a:solidFill>
                <a:latin typeface="Libre Franklin Bold"/>
              </a:rPr>
              <a:t>9</a:t>
            </a:r>
          </a:p>
        </p:txBody>
      </p:sp>
      <p:sp>
        <p:nvSpPr>
          <p:cNvPr id="9" name="TextBox 9"/>
          <p:cNvSpPr txBox="1"/>
          <p:nvPr/>
        </p:nvSpPr>
        <p:spPr>
          <a:xfrm rot="-1059970">
            <a:off x="11659240" y="-32291"/>
            <a:ext cx="1245101" cy="1442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4"/>
              </a:lnSpc>
              <a:spcBef>
                <a:spcPct val="0"/>
              </a:spcBef>
            </a:pPr>
            <a:r>
              <a:rPr lang="en-US" sz="8903">
                <a:solidFill>
                  <a:srgbClr val="000000"/>
                </a:solidFill>
                <a:latin typeface="Libre Franklin Bold"/>
              </a:rPr>
              <a:t>6</a:t>
            </a:r>
          </a:p>
        </p:txBody>
      </p:sp>
      <p:sp>
        <p:nvSpPr>
          <p:cNvPr id="10" name="TextBox 10"/>
          <p:cNvSpPr txBox="1"/>
          <p:nvPr/>
        </p:nvSpPr>
        <p:spPr>
          <a:xfrm rot="1176395">
            <a:off x="16637876" y="5096086"/>
            <a:ext cx="992496" cy="138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1"/>
              </a:lnSpc>
              <a:spcBef>
                <a:spcPct val="0"/>
              </a:spcBef>
            </a:pPr>
            <a:r>
              <a:rPr lang="en-US" sz="8508">
                <a:solidFill>
                  <a:srgbClr val="000000"/>
                </a:solidFill>
                <a:latin typeface="Libre Franklin Bold"/>
              </a:rPr>
              <a:t>3</a:t>
            </a:r>
          </a:p>
        </p:txBody>
      </p:sp>
      <p:sp>
        <p:nvSpPr>
          <p:cNvPr id="11" name="TextBox 11"/>
          <p:cNvSpPr txBox="1"/>
          <p:nvPr/>
        </p:nvSpPr>
        <p:spPr>
          <a:xfrm rot="1176395">
            <a:off x="5076786" y="8971420"/>
            <a:ext cx="1152012" cy="16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8"/>
              </a:lnSpc>
              <a:spcBef>
                <a:spcPct val="0"/>
              </a:spcBef>
            </a:pPr>
            <a:r>
              <a:rPr lang="en-US" sz="9876">
                <a:solidFill>
                  <a:srgbClr val="000000"/>
                </a:solidFill>
                <a:latin typeface="Libre Franklin Bold"/>
              </a:rPr>
              <a:t>7</a:t>
            </a:r>
          </a:p>
        </p:txBody>
      </p:sp>
      <p:sp>
        <p:nvSpPr>
          <p:cNvPr id="13" name="TextBox 13"/>
          <p:cNvSpPr txBox="1"/>
          <p:nvPr/>
        </p:nvSpPr>
        <p:spPr>
          <a:xfrm rot="-1009175">
            <a:off x="16999107" y="2434054"/>
            <a:ext cx="1426424" cy="164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59"/>
              </a:lnSpc>
              <a:spcBef>
                <a:spcPct val="0"/>
              </a:spcBef>
            </a:pPr>
            <a:r>
              <a:rPr lang="en-US" sz="10199" dirty="0">
                <a:solidFill>
                  <a:srgbClr val="000000"/>
                </a:solidFill>
                <a:latin typeface="Libre Franklin Bold"/>
              </a:rPr>
              <a:t>2</a:t>
            </a:r>
          </a:p>
        </p:txBody>
      </p:sp>
      <p:sp>
        <p:nvSpPr>
          <p:cNvPr id="14" name="TextBox 14"/>
          <p:cNvSpPr txBox="1"/>
          <p:nvPr/>
        </p:nvSpPr>
        <p:spPr>
          <a:xfrm rot="-1827938">
            <a:off x="201934" y="2715732"/>
            <a:ext cx="1084077" cy="176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192"/>
              </a:lnSpc>
              <a:spcBef>
                <a:spcPct val="0"/>
              </a:spcBef>
            </a:pPr>
            <a:r>
              <a:rPr lang="en-US" sz="10917">
                <a:solidFill>
                  <a:srgbClr val="000000"/>
                </a:solidFill>
                <a:latin typeface="Libre Franklin Bold Bold"/>
              </a:rPr>
              <a:t>0</a:t>
            </a:r>
          </a:p>
        </p:txBody>
      </p:sp>
      <p:sp>
        <p:nvSpPr>
          <p:cNvPr id="15" name="TextBox 15"/>
          <p:cNvSpPr txBox="1"/>
          <p:nvPr/>
        </p:nvSpPr>
        <p:spPr>
          <a:xfrm rot="-1389345">
            <a:off x="8809147" y="8223596"/>
            <a:ext cx="1106773" cy="1795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89"/>
              </a:lnSpc>
              <a:spcBef>
                <a:spcPct val="0"/>
              </a:spcBef>
            </a:pPr>
            <a:r>
              <a:rPr lang="en-US" sz="11145">
                <a:solidFill>
                  <a:srgbClr val="000000"/>
                </a:solidFill>
                <a:latin typeface="Libre Franklin Bold Bold"/>
              </a:rPr>
              <a:t>8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430290" y="976115"/>
            <a:ext cx="15063872" cy="8594854"/>
            <a:chOff x="0" y="0"/>
            <a:chExt cx="19290624" cy="956229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9290624" cy="9562297"/>
              <a:chOff x="0" y="0"/>
              <a:chExt cx="3810494" cy="188884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3810494" cy="1888849"/>
              </a:xfrm>
              <a:custGeom>
                <a:avLst/>
                <a:gdLst/>
                <a:ahLst/>
                <a:cxnLst/>
                <a:rect l="l" t="t" r="r" b="b"/>
                <a:pathLst>
                  <a:path w="3810494" h="1888849">
                    <a:moveTo>
                      <a:pt x="26755" y="0"/>
                    </a:moveTo>
                    <a:lnTo>
                      <a:pt x="3783738" y="0"/>
                    </a:lnTo>
                    <a:cubicBezTo>
                      <a:pt x="3798515" y="0"/>
                      <a:pt x="3810494" y="11979"/>
                      <a:pt x="3810494" y="26755"/>
                    </a:cubicBezTo>
                    <a:lnTo>
                      <a:pt x="3810494" y="1862093"/>
                    </a:lnTo>
                    <a:cubicBezTo>
                      <a:pt x="3810494" y="1869189"/>
                      <a:pt x="3807675" y="1875995"/>
                      <a:pt x="3802657" y="1881012"/>
                    </a:cubicBezTo>
                    <a:cubicBezTo>
                      <a:pt x="3797640" y="1886030"/>
                      <a:pt x="3790835" y="1888849"/>
                      <a:pt x="3783738" y="1888849"/>
                    </a:cubicBezTo>
                    <a:lnTo>
                      <a:pt x="26755" y="1888849"/>
                    </a:lnTo>
                    <a:cubicBezTo>
                      <a:pt x="19659" y="1888849"/>
                      <a:pt x="12854" y="1886030"/>
                      <a:pt x="7836" y="1881012"/>
                    </a:cubicBezTo>
                    <a:cubicBezTo>
                      <a:pt x="2819" y="1875995"/>
                      <a:pt x="0" y="1869189"/>
                      <a:pt x="0" y="1862093"/>
                    </a:cubicBezTo>
                    <a:lnTo>
                      <a:pt x="0" y="26755"/>
                    </a:lnTo>
                    <a:cubicBezTo>
                      <a:pt x="0" y="19659"/>
                      <a:pt x="2819" y="12854"/>
                      <a:pt x="7836" y="7836"/>
                    </a:cubicBezTo>
                    <a:cubicBezTo>
                      <a:pt x="12854" y="2819"/>
                      <a:pt x="19659" y="0"/>
                      <a:pt x="26755" y="0"/>
                    </a:cubicBezTo>
                    <a:close/>
                  </a:path>
                </a:pathLst>
              </a:custGeom>
              <a:solidFill>
                <a:srgbClr val="FCFEF1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sp>
          <p:nvSpPr>
            <p:cNvPr id="20" name="AutoShape 20"/>
            <p:cNvSpPr/>
            <p:nvPr/>
          </p:nvSpPr>
          <p:spPr>
            <a:xfrm>
              <a:off x="0" y="6653752"/>
              <a:ext cx="19290624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23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972695">
            <a:off x="15245678" y="-563573"/>
            <a:ext cx="2675756" cy="5233753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58144" y="905690"/>
            <a:ext cx="12407397" cy="6219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6499"/>
              </a:lnSpc>
              <a:spcBef>
                <a:spcPct val="0"/>
              </a:spcBef>
            </a:pPr>
            <a:r>
              <a:rPr lang="en-US" sz="10400" b="1" u="none" dirty="0">
                <a:solidFill>
                  <a:srgbClr val="000000"/>
                </a:solidFill>
                <a:latin typeface="Balsamiq Sans Bold"/>
              </a:rPr>
              <a:t>POLYNOMIAL CALCULATOR </a:t>
            </a:r>
          </a:p>
          <a:p>
            <a:pPr marL="0" lvl="0" indent="0" algn="ctr">
              <a:lnSpc>
                <a:spcPts val="16499"/>
              </a:lnSpc>
              <a:spcBef>
                <a:spcPct val="0"/>
              </a:spcBef>
            </a:pPr>
            <a:r>
              <a:rPr lang="en-US" sz="10400" b="1" dirty="0">
                <a:solidFill>
                  <a:srgbClr val="000000"/>
                </a:solidFill>
                <a:latin typeface="Balsamiq Sans Bold"/>
              </a:rPr>
              <a:t>In C#</a:t>
            </a:r>
            <a:endParaRPr lang="en-US" sz="10400" b="1" u="none" dirty="0">
              <a:solidFill>
                <a:srgbClr val="000000"/>
              </a:solidFill>
              <a:latin typeface="Balsamiq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879559" y="7277100"/>
            <a:ext cx="13555147" cy="2346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 b="1" dirty="0">
                <a:solidFill>
                  <a:srgbClr val="000000"/>
                </a:solidFill>
                <a:latin typeface="Balsamiq Sans"/>
              </a:rPr>
              <a:t>Mutayyab Imran </a:t>
            </a:r>
            <a:r>
              <a:rPr lang="en-US" sz="3500" dirty="0">
                <a:solidFill>
                  <a:srgbClr val="000000"/>
                </a:solidFill>
                <a:latin typeface="Balsamiq Sans"/>
              </a:rPr>
              <a:t>					</a:t>
            </a:r>
            <a:r>
              <a:rPr lang="en-US" sz="3500" dirty="0">
                <a:solidFill>
                  <a:srgbClr val="000000"/>
                </a:solidFill>
                <a:latin typeface="Balsamiq Sans"/>
                <a:hlinkClick r:id="rId8"/>
              </a:rPr>
              <a:t>https://github.com/mutayyab01</a:t>
            </a:r>
            <a:r>
              <a:rPr lang="en-US" sz="3500" dirty="0">
                <a:solidFill>
                  <a:srgbClr val="000000"/>
                </a:solidFill>
                <a:latin typeface="Balsamiq Sans"/>
              </a:rPr>
              <a:t>							</a:t>
            </a:r>
            <a:r>
              <a:rPr lang="en-US" sz="3500" dirty="0">
                <a:solidFill>
                  <a:schemeClr val="bg1"/>
                </a:solidFill>
                <a:latin typeface="Balsamiq Sans"/>
              </a:rPr>
              <a:t>From BSE-2B</a:t>
            </a:r>
          </a:p>
          <a:p>
            <a:pPr>
              <a:lnSpc>
                <a:spcPts val="4550"/>
              </a:lnSpc>
            </a:pPr>
            <a:r>
              <a:rPr lang="en-US" sz="3500" dirty="0">
                <a:solidFill>
                  <a:srgbClr val="000000"/>
                </a:solidFill>
                <a:latin typeface="Balsamiq Sans"/>
              </a:rPr>
              <a:t>								</a:t>
            </a:r>
            <a:r>
              <a:rPr lang="en-US" sz="3500" dirty="0">
                <a:solidFill>
                  <a:schemeClr val="bg1"/>
                </a:solidFill>
                <a:latin typeface="Balsamiq Sans"/>
              </a:rPr>
              <a:t>From BSE-2B</a:t>
            </a:r>
          </a:p>
          <a:p>
            <a:pPr>
              <a:lnSpc>
                <a:spcPts val="4550"/>
              </a:lnSpc>
            </a:pPr>
            <a:endParaRPr lang="en-US" sz="3500" dirty="0">
              <a:solidFill>
                <a:srgbClr val="000000"/>
              </a:solidFill>
              <a:latin typeface="Balsamiq San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564085" y="122526"/>
            <a:ext cx="4846443" cy="8668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78529">
            <a:off x="60934" y="104911"/>
            <a:ext cx="1368107" cy="1368107"/>
            <a:chOff x="0" y="0"/>
            <a:chExt cx="1824142" cy="1824142"/>
          </a:xfrm>
        </p:grpSpPr>
        <p:grpSp>
          <p:nvGrpSpPr>
            <p:cNvPr id="3" name="Group 3"/>
            <p:cNvGrpSpPr/>
            <p:nvPr/>
          </p:nvGrpSpPr>
          <p:grpSpPr>
            <a:xfrm rot="-6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60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6005918">
              <a:off x="679559" y="589957"/>
              <a:ext cx="464887" cy="643454"/>
              <a:chOff x="0" y="0"/>
              <a:chExt cx="173949" cy="2407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3949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73949" h="240764">
                    <a:moveTo>
                      <a:pt x="0" y="0"/>
                    </a:moveTo>
                    <a:lnTo>
                      <a:pt x="173949" y="0"/>
                    </a:lnTo>
                    <a:lnTo>
                      <a:pt x="173949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578529">
            <a:off x="4115363" y="9098676"/>
            <a:ext cx="1368107" cy="1368107"/>
            <a:chOff x="0" y="0"/>
            <a:chExt cx="1824142" cy="1824142"/>
          </a:xfrm>
        </p:grpSpPr>
        <p:grpSp>
          <p:nvGrpSpPr>
            <p:cNvPr id="13" name="Group 13"/>
            <p:cNvGrpSpPr/>
            <p:nvPr/>
          </p:nvGrpSpPr>
          <p:grpSpPr>
            <a:xfrm rot="-6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60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6005918">
              <a:off x="679559" y="589957"/>
              <a:ext cx="464887" cy="643454"/>
              <a:chOff x="0" y="0"/>
              <a:chExt cx="173949" cy="24076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3949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73949" h="240764">
                    <a:moveTo>
                      <a:pt x="0" y="0"/>
                    </a:moveTo>
                    <a:lnTo>
                      <a:pt x="173949" y="0"/>
                    </a:lnTo>
                    <a:lnTo>
                      <a:pt x="173949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 rot="-409024">
            <a:off x="3333907" y="322539"/>
            <a:ext cx="1645653" cy="533677"/>
            <a:chOff x="0" y="0"/>
            <a:chExt cx="433423" cy="1405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3423" cy="140557"/>
            </a:xfrm>
            <a:custGeom>
              <a:avLst/>
              <a:gdLst/>
              <a:ahLst/>
              <a:cxnLst/>
              <a:rect l="l" t="t" r="r" b="b"/>
              <a:pathLst>
                <a:path w="433423" h="140557">
                  <a:moveTo>
                    <a:pt x="70278" y="0"/>
                  </a:moveTo>
                  <a:lnTo>
                    <a:pt x="363145" y="0"/>
                  </a:lnTo>
                  <a:cubicBezTo>
                    <a:pt x="401958" y="0"/>
                    <a:pt x="433423" y="31465"/>
                    <a:pt x="433423" y="70278"/>
                  </a:cubicBezTo>
                  <a:lnTo>
                    <a:pt x="433423" y="70278"/>
                  </a:lnTo>
                  <a:cubicBezTo>
                    <a:pt x="433423" y="88917"/>
                    <a:pt x="426019" y="106793"/>
                    <a:pt x="412839" y="119973"/>
                  </a:cubicBezTo>
                  <a:cubicBezTo>
                    <a:pt x="399659" y="133153"/>
                    <a:pt x="381784" y="140557"/>
                    <a:pt x="363145" y="140557"/>
                  </a:cubicBezTo>
                  <a:lnTo>
                    <a:pt x="70278" y="140557"/>
                  </a:lnTo>
                  <a:cubicBezTo>
                    <a:pt x="31465" y="140557"/>
                    <a:pt x="0" y="109092"/>
                    <a:pt x="0" y="70278"/>
                  </a:cubicBezTo>
                  <a:lnTo>
                    <a:pt x="0" y="70278"/>
                  </a:lnTo>
                  <a:cubicBezTo>
                    <a:pt x="0" y="31465"/>
                    <a:pt x="31465" y="0"/>
                    <a:pt x="70278" y="0"/>
                  </a:cubicBezTo>
                  <a:close/>
                </a:path>
              </a:pathLst>
            </a:custGeom>
            <a:solidFill>
              <a:srgbClr val="9EE0F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746956">
            <a:off x="12700423" y="9515891"/>
            <a:ext cx="1645653" cy="533677"/>
            <a:chOff x="0" y="0"/>
            <a:chExt cx="433423" cy="1405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3423" cy="140557"/>
            </a:xfrm>
            <a:custGeom>
              <a:avLst/>
              <a:gdLst/>
              <a:ahLst/>
              <a:cxnLst/>
              <a:rect l="l" t="t" r="r" b="b"/>
              <a:pathLst>
                <a:path w="433423" h="140557">
                  <a:moveTo>
                    <a:pt x="70278" y="0"/>
                  </a:moveTo>
                  <a:lnTo>
                    <a:pt x="363145" y="0"/>
                  </a:lnTo>
                  <a:cubicBezTo>
                    <a:pt x="401958" y="0"/>
                    <a:pt x="433423" y="31465"/>
                    <a:pt x="433423" y="70278"/>
                  </a:cubicBezTo>
                  <a:lnTo>
                    <a:pt x="433423" y="70278"/>
                  </a:lnTo>
                  <a:cubicBezTo>
                    <a:pt x="433423" y="88917"/>
                    <a:pt x="426019" y="106793"/>
                    <a:pt x="412839" y="119973"/>
                  </a:cubicBezTo>
                  <a:cubicBezTo>
                    <a:pt x="399659" y="133153"/>
                    <a:pt x="381784" y="140557"/>
                    <a:pt x="363145" y="140557"/>
                  </a:cubicBezTo>
                  <a:lnTo>
                    <a:pt x="70278" y="140557"/>
                  </a:lnTo>
                  <a:cubicBezTo>
                    <a:pt x="31465" y="140557"/>
                    <a:pt x="0" y="109092"/>
                    <a:pt x="0" y="70278"/>
                  </a:cubicBezTo>
                  <a:lnTo>
                    <a:pt x="0" y="70278"/>
                  </a:lnTo>
                  <a:cubicBezTo>
                    <a:pt x="0" y="31465"/>
                    <a:pt x="31465" y="0"/>
                    <a:pt x="70278" y="0"/>
                  </a:cubicBezTo>
                  <a:close/>
                </a:path>
              </a:pathLst>
            </a:custGeom>
            <a:solidFill>
              <a:srgbClr val="9EE0F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85042">
            <a:off x="7920858" y="-9851"/>
            <a:ext cx="1198457" cy="1198457"/>
            <a:chOff x="0" y="0"/>
            <a:chExt cx="1597943" cy="159794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563233"/>
              <a:ext cx="1597943" cy="471477"/>
              <a:chOff x="0" y="0"/>
              <a:chExt cx="444423" cy="13112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44423" cy="131128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31128">
                    <a:moveTo>
                      <a:pt x="65564" y="0"/>
                    </a:moveTo>
                    <a:lnTo>
                      <a:pt x="378859" y="0"/>
                    </a:lnTo>
                    <a:cubicBezTo>
                      <a:pt x="415069" y="0"/>
                      <a:pt x="444423" y="29354"/>
                      <a:pt x="444423" y="65564"/>
                    </a:cubicBezTo>
                    <a:lnTo>
                      <a:pt x="444423" y="65564"/>
                    </a:lnTo>
                    <a:cubicBezTo>
                      <a:pt x="444423" y="101774"/>
                      <a:pt x="415069" y="131128"/>
                      <a:pt x="378859" y="131128"/>
                    </a:cubicBezTo>
                    <a:lnTo>
                      <a:pt x="65564" y="131128"/>
                    </a:lnTo>
                    <a:cubicBezTo>
                      <a:pt x="29354" y="131128"/>
                      <a:pt x="0" y="101774"/>
                      <a:pt x="0" y="65564"/>
                    </a:cubicBezTo>
                    <a:lnTo>
                      <a:pt x="0" y="65564"/>
                    </a:lnTo>
                    <a:cubicBezTo>
                      <a:pt x="0" y="29354"/>
                      <a:pt x="29354" y="0"/>
                      <a:pt x="65564" y="0"/>
                    </a:cubicBez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65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591736" y="0"/>
              <a:ext cx="414472" cy="414472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91736" y="1183471"/>
              <a:ext cx="414472" cy="41447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-635446">
            <a:off x="8317461" y="9260510"/>
            <a:ext cx="1653079" cy="1044439"/>
            <a:chOff x="0" y="0"/>
            <a:chExt cx="2204105" cy="1392585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204105" cy="555316"/>
              <a:chOff x="0" y="0"/>
              <a:chExt cx="655060" cy="16504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837269"/>
              <a:ext cx="2204105" cy="555316"/>
              <a:chOff x="0" y="0"/>
              <a:chExt cx="655060" cy="16504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 rot="-691019">
            <a:off x="151719" y="8992966"/>
            <a:ext cx="1198457" cy="1198457"/>
            <a:chOff x="0" y="0"/>
            <a:chExt cx="1597943" cy="1597943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563233"/>
              <a:ext cx="1597943" cy="471477"/>
              <a:chOff x="0" y="0"/>
              <a:chExt cx="444423" cy="13112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44423" cy="131128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31128">
                    <a:moveTo>
                      <a:pt x="65564" y="0"/>
                    </a:moveTo>
                    <a:lnTo>
                      <a:pt x="378859" y="0"/>
                    </a:lnTo>
                    <a:cubicBezTo>
                      <a:pt x="415069" y="0"/>
                      <a:pt x="444423" y="29354"/>
                      <a:pt x="444423" y="65564"/>
                    </a:cubicBezTo>
                    <a:lnTo>
                      <a:pt x="444423" y="65564"/>
                    </a:lnTo>
                    <a:cubicBezTo>
                      <a:pt x="444423" y="101774"/>
                      <a:pt x="415069" y="131128"/>
                      <a:pt x="378859" y="131128"/>
                    </a:cubicBezTo>
                    <a:lnTo>
                      <a:pt x="65564" y="131128"/>
                    </a:lnTo>
                    <a:cubicBezTo>
                      <a:pt x="29354" y="131128"/>
                      <a:pt x="0" y="101774"/>
                      <a:pt x="0" y="65564"/>
                    </a:cubicBezTo>
                    <a:lnTo>
                      <a:pt x="0" y="65564"/>
                    </a:lnTo>
                    <a:cubicBezTo>
                      <a:pt x="0" y="29354"/>
                      <a:pt x="29354" y="0"/>
                      <a:pt x="65564" y="0"/>
                    </a:cubicBez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65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591736" y="0"/>
              <a:ext cx="414472" cy="414472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1736" y="1183471"/>
              <a:ext cx="414472" cy="414472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5" name="Group 55"/>
          <p:cNvGrpSpPr/>
          <p:nvPr/>
        </p:nvGrpSpPr>
        <p:grpSpPr>
          <a:xfrm rot="679735">
            <a:off x="16460341" y="301942"/>
            <a:ext cx="1653079" cy="1044439"/>
            <a:chOff x="0" y="0"/>
            <a:chExt cx="2204105" cy="1392585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204105" cy="555316"/>
              <a:chOff x="0" y="0"/>
              <a:chExt cx="655060" cy="16504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0" y="837269"/>
              <a:ext cx="2204105" cy="555316"/>
              <a:chOff x="0" y="0"/>
              <a:chExt cx="655060" cy="16504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>
            <a:off x="12326786" y="2990"/>
            <a:ext cx="1305235" cy="1305235"/>
            <a:chOff x="0" y="0"/>
            <a:chExt cx="1740313" cy="1740313"/>
          </a:xfrm>
        </p:grpSpPr>
        <p:grpSp>
          <p:nvGrpSpPr>
            <p:cNvPr id="63" name="Group 63"/>
            <p:cNvGrpSpPr/>
            <p:nvPr/>
          </p:nvGrpSpPr>
          <p:grpSpPr>
            <a:xfrm rot="2045122">
              <a:off x="-17013" y="632114"/>
              <a:ext cx="1774339" cy="483202"/>
              <a:chOff x="0" y="0"/>
              <a:chExt cx="750041" cy="20425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3354877">
              <a:off x="-15054" y="628556"/>
              <a:ext cx="1774339" cy="483202"/>
              <a:chOff x="0" y="0"/>
              <a:chExt cx="750041" cy="204257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3354877">
              <a:off x="673187" y="578324"/>
              <a:ext cx="363060" cy="569565"/>
              <a:chOff x="0" y="0"/>
              <a:chExt cx="153471" cy="240764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53471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53471" h="240764">
                    <a:moveTo>
                      <a:pt x="0" y="0"/>
                    </a:moveTo>
                    <a:lnTo>
                      <a:pt x="153471" y="0"/>
                    </a:lnTo>
                    <a:lnTo>
                      <a:pt x="153471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 rot="1250073">
            <a:off x="16982765" y="8993764"/>
            <a:ext cx="1305235" cy="1305235"/>
            <a:chOff x="0" y="0"/>
            <a:chExt cx="1740313" cy="1740313"/>
          </a:xfrm>
        </p:grpSpPr>
        <p:grpSp>
          <p:nvGrpSpPr>
            <p:cNvPr id="73" name="Group 73"/>
            <p:cNvGrpSpPr/>
            <p:nvPr/>
          </p:nvGrpSpPr>
          <p:grpSpPr>
            <a:xfrm rot="2045122">
              <a:off x="-17013" y="632114"/>
              <a:ext cx="1774339" cy="483202"/>
              <a:chOff x="0" y="0"/>
              <a:chExt cx="750041" cy="204257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3354877">
              <a:off x="-15054" y="628556"/>
              <a:ext cx="1774339" cy="483202"/>
              <a:chOff x="0" y="0"/>
              <a:chExt cx="750041" cy="204257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-3354877">
              <a:off x="673187" y="578324"/>
              <a:ext cx="363060" cy="569565"/>
              <a:chOff x="0" y="0"/>
              <a:chExt cx="153471" cy="240764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153471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53471" h="240764">
                    <a:moveTo>
                      <a:pt x="0" y="0"/>
                    </a:moveTo>
                    <a:lnTo>
                      <a:pt x="153471" y="0"/>
                    </a:lnTo>
                    <a:lnTo>
                      <a:pt x="153471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028700" y="1028699"/>
            <a:ext cx="16230600" cy="8998015"/>
            <a:chOff x="0" y="0"/>
            <a:chExt cx="21640800" cy="10972800"/>
          </a:xfrm>
        </p:grpSpPr>
        <p:grpSp>
          <p:nvGrpSpPr>
            <p:cNvPr id="83" name="Group 83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>
                    <a:moveTo>
                      <a:pt x="23850" y="0"/>
                    </a:moveTo>
                    <a:lnTo>
                      <a:pt x="4250876" y="0"/>
                    </a:lnTo>
                    <a:cubicBezTo>
                      <a:pt x="4257201" y="0"/>
                      <a:pt x="4263268" y="2513"/>
                      <a:pt x="4267741" y="6985"/>
                    </a:cubicBezTo>
                    <a:cubicBezTo>
                      <a:pt x="4272213" y="11458"/>
                      <a:pt x="4274726" y="17524"/>
                      <a:pt x="4274726" y="23850"/>
                    </a:cubicBezTo>
                    <a:lnTo>
                      <a:pt x="4274726" y="2143617"/>
                    </a:lnTo>
                    <a:cubicBezTo>
                      <a:pt x="4274726" y="2149942"/>
                      <a:pt x="4272213" y="2156009"/>
                      <a:pt x="4267741" y="2160481"/>
                    </a:cubicBezTo>
                    <a:cubicBezTo>
                      <a:pt x="4263268" y="2164954"/>
                      <a:pt x="4257201" y="2167467"/>
                      <a:pt x="4250876" y="2167467"/>
                    </a:cubicBezTo>
                    <a:lnTo>
                      <a:pt x="23850" y="2167467"/>
                    </a:lnTo>
                    <a:cubicBezTo>
                      <a:pt x="17524" y="2167467"/>
                      <a:pt x="11458" y="2164954"/>
                      <a:pt x="6985" y="2160481"/>
                    </a:cubicBezTo>
                    <a:cubicBezTo>
                      <a:pt x="2513" y="2156009"/>
                      <a:pt x="0" y="2149942"/>
                      <a:pt x="0" y="2143617"/>
                    </a:cubicBezTo>
                    <a:lnTo>
                      <a:pt x="0" y="23850"/>
                    </a:lnTo>
                    <a:cubicBezTo>
                      <a:pt x="0" y="17524"/>
                      <a:pt x="2513" y="11458"/>
                      <a:pt x="6985" y="6985"/>
                    </a:cubicBezTo>
                    <a:cubicBezTo>
                      <a:pt x="11458" y="2513"/>
                      <a:pt x="17524" y="0"/>
                      <a:pt x="23850" y="0"/>
                    </a:cubicBezTo>
                    <a:close/>
                  </a:path>
                </a:pathLst>
              </a:custGeom>
              <a:solidFill>
                <a:srgbClr val="FCFEF1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sp>
          <p:nvSpPr>
            <p:cNvPr id="86" name="AutoShape 86"/>
            <p:cNvSpPr/>
            <p:nvPr/>
          </p:nvSpPr>
          <p:spPr>
            <a:xfrm>
              <a:off x="0" y="2549545"/>
              <a:ext cx="2164080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7" name="TextBox 87"/>
          <p:cNvSpPr txBox="1"/>
          <p:nvPr/>
        </p:nvSpPr>
        <p:spPr>
          <a:xfrm>
            <a:off x="1572125" y="1489047"/>
            <a:ext cx="1514375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000000"/>
                </a:solidFill>
                <a:latin typeface="Balsamiq Sans Bold"/>
              </a:rPr>
              <a:t>MULTIPLY POLYNOMIAL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58" y="3384191"/>
            <a:ext cx="9145505" cy="630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5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98909" y="1171950"/>
            <a:ext cx="16824963" cy="8553395"/>
            <a:chOff x="0" y="-45779"/>
            <a:chExt cx="3217724" cy="1174016"/>
          </a:xfrm>
        </p:grpSpPr>
        <p:sp>
          <p:nvSpPr>
            <p:cNvPr id="4" name="Freeform 4"/>
            <p:cNvSpPr/>
            <p:nvPr/>
          </p:nvSpPr>
          <p:spPr>
            <a:xfrm>
              <a:off x="14507" y="-45779"/>
              <a:ext cx="3203217" cy="1174016"/>
            </a:xfrm>
            <a:custGeom>
              <a:avLst/>
              <a:gdLst/>
              <a:ahLst/>
              <a:cxnLst/>
              <a:rect l="l" t="t" r="r" b="b"/>
              <a:pathLst>
                <a:path w="3203217" h="1174016">
                  <a:moveTo>
                    <a:pt x="31828" y="0"/>
                  </a:moveTo>
                  <a:lnTo>
                    <a:pt x="3171389" y="0"/>
                  </a:lnTo>
                  <a:cubicBezTo>
                    <a:pt x="3188967" y="0"/>
                    <a:pt x="3203217" y="14250"/>
                    <a:pt x="3203217" y="31828"/>
                  </a:cubicBezTo>
                  <a:lnTo>
                    <a:pt x="3203217" y="1142188"/>
                  </a:lnTo>
                  <a:cubicBezTo>
                    <a:pt x="3203217" y="1159766"/>
                    <a:pt x="3188967" y="1174016"/>
                    <a:pt x="3171389" y="1174016"/>
                  </a:cubicBezTo>
                  <a:lnTo>
                    <a:pt x="31828" y="1174016"/>
                  </a:lnTo>
                  <a:cubicBezTo>
                    <a:pt x="14250" y="1174016"/>
                    <a:pt x="0" y="1159766"/>
                    <a:pt x="0" y="1142188"/>
                  </a:cubicBezTo>
                  <a:lnTo>
                    <a:pt x="0" y="31828"/>
                  </a:lnTo>
                  <a:cubicBezTo>
                    <a:pt x="0" y="14250"/>
                    <a:pt x="14250" y="0"/>
                    <a:pt x="31828" y="0"/>
                  </a:cubicBez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136640" y="4000500"/>
            <a:ext cx="16749108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30370">
            <a:off x="16060109" y="6790637"/>
            <a:ext cx="2099557" cy="313366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929940">
            <a:off x="5248267" y="9290970"/>
            <a:ext cx="3209501" cy="57771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1229626">
            <a:off x="16521108" y="162293"/>
            <a:ext cx="1448038" cy="2881667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2142676">
            <a:off x="507039" y="-194314"/>
            <a:ext cx="1642213" cy="365952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524468">
            <a:off x="11531688" y="8844758"/>
            <a:ext cx="1957135" cy="128192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296927">
            <a:off x="10655261" y="12866"/>
            <a:ext cx="2097231" cy="1247853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678596">
            <a:off x="5325184" y="242686"/>
            <a:ext cx="2171172" cy="119143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724374">
            <a:off x="-73338" y="7095789"/>
            <a:ext cx="2570685" cy="273477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972045" y="5753100"/>
            <a:ext cx="15172955" cy="1515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800"/>
              </a:lnSpc>
              <a:spcBef>
                <a:spcPct val="0"/>
              </a:spcBef>
            </a:pPr>
            <a:r>
              <a:rPr lang="en-US" sz="19900" b="1" dirty="0">
                <a:solidFill>
                  <a:srgbClr val="000000"/>
                </a:solidFill>
                <a:latin typeface="Balsamiq Sans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5814" y="1148010"/>
            <a:ext cx="15154585" cy="8872290"/>
            <a:chOff x="0" y="0"/>
            <a:chExt cx="13685718" cy="109728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3685718" cy="10972800"/>
              <a:chOff x="0" y="0"/>
              <a:chExt cx="2703352" cy="216746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703352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2703352" h="2167467">
                    <a:moveTo>
                      <a:pt x="37713" y="0"/>
                    </a:moveTo>
                    <a:lnTo>
                      <a:pt x="2665639" y="0"/>
                    </a:lnTo>
                    <a:cubicBezTo>
                      <a:pt x="2675641" y="0"/>
                      <a:pt x="2685233" y="3973"/>
                      <a:pt x="2692306" y="11046"/>
                    </a:cubicBezTo>
                    <a:cubicBezTo>
                      <a:pt x="2699378" y="18118"/>
                      <a:pt x="2703352" y="27711"/>
                      <a:pt x="2703352" y="37713"/>
                    </a:cubicBezTo>
                    <a:lnTo>
                      <a:pt x="2703352" y="2129754"/>
                    </a:lnTo>
                    <a:cubicBezTo>
                      <a:pt x="2703352" y="2150582"/>
                      <a:pt x="2686467" y="2167467"/>
                      <a:pt x="2665639" y="2167467"/>
                    </a:cubicBezTo>
                    <a:lnTo>
                      <a:pt x="37713" y="2167467"/>
                    </a:lnTo>
                    <a:cubicBezTo>
                      <a:pt x="16885" y="2167467"/>
                      <a:pt x="0" y="2150582"/>
                      <a:pt x="0" y="2129754"/>
                    </a:cubicBezTo>
                    <a:lnTo>
                      <a:pt x="0" y="37713"/>
                    </a:lnTo>
                    <a:cubicBezTo>
                      <a:pt x="0" y="16885"/>
                      <a:pt x="16885" y="0"/>
                      <a:pt x="37713" y="0"/>
                    </a:cubicBezTo>
                    <a:close/>
                  </a:path>
                </a:pathLst>
              </a:custGeom>
              <a:solidFill>
                <a:srgbClr val="FCFEF1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sp>
          <p:nvSpPr>
            <p:cNvPr id="6" name="AutoShape 6"/>
            <p:cNvSpPr/>
            <p:nvPr/>
          </p:nvSpPr>
          <p:spPr>
            <a:xfrm>
              <a:off x="0" y="2549545"/>
              <a:ext cx="13685718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8862927">
            <a:off x="7489800" y="2660674"/>
            <a:ext cx="843213" cy="843213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600071" y="1489714"/>
            <a:ext cx="917743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000000"/>
                </a:solidFill>
                <a:latin typeface="Balsamiq Sans Bold"/>
              </a:rPr>
              <a:t>Polynomial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07455" y="6259127"/>
            <a:ext cx="6424259" cy="3590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79492" lvl="1" indent="-539746" algn="just">
              <a:lnSpc>
                <a:spcPts val="6999"/>
              </a:lnSpc>
              <a:buFont typeface="Arial"/>
              <a:buChar char="•"/>
            </a:pPr>
            <a:r>
              <a:rPr lang="en-US" sz="4999" u="none" dirty="0">
                <a:solidFill>
                  <a:srgbClr val="000000"/>
                </a:solidFill>
                <a:latin typeface="Balsamiq Sans"/>
              </a:rPr>
              <a:t>Monomial</a:t>
            </a:r>
          </a:p>
          <a:p>
            <a:pPr marL="1079492" lvl="1" indent="-539746" algn="just">
              <a:lnSpc>
                <a:spcPts val="6999"/>
              </a:lnSpc>
              <a:buFont typeface="Arial"/>
              <a:buChar char="•"/>
            </a:pPr>
            <a:r>
              <a:rPr lang="en-US" sz="4999" u="none" dirty="0">
                <a:solidFill>
                  <a:srgbClr val="000000"/>
                </a:solidFill>
                <a:latin typeface="Balsamiq Sans"/>
              </a:rPr>
              <a:t>Binomial</a:t>
            </a:r>
          </a:p>
          <a:p>
            <a:pPr marL="1079492" lvl="1" indent="-539746" algn="just">
              <a:lnSpc>
                <a:spcPts val="6999"/>
              </a:lnSpc>
              <a:buFont typeface="Arial"/>
              <a:buChar char="•"/>
            </a:pPr>
            <a:r>
              <a:rPr lang="en-US" sz="4999" u="none" dirty="0">
                <a:solidFill>
                  <a:srgbClr val="000000"/>
                </a:solidFill>
                <a:latin typeface="Balsamiq Sans"/>
              </a:rPr>
              <a:t>Trinomial </a:t>
            </a:r>
          </a:p>
          <a:p>
            <a:pPr marL="1079492" lvl="1" indent="-539746" algn="just">
              <a:lnSpc>
                <a:spcPts val="6999"/>
              </a:lnSpc>
              <a:buFont typeface="Arial"/>
              <a:buChar char="•"/>
            </a:pPr>
            <a:r>
              <a:rPr lang="en-US" sz="4999" dirty="0">
                <a:solidFill>
                  <a:srgbClr val="000000"/>
                </a:solidFill>
                <a:latin typeface="Balsamiq Sans"/>
              </a:rPr>
              <a:t>Nth Polynomial</a:t>
            </a:r>
            <a:endParaRPr lang="en-US" sz="4999" u="none" dirty="0">
              <a:solidFill>
                <a:srgbClr val="000000"/>
              </a:solidFill>
              <a:latin typeface="Balsamiq Sans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837345">
            <a:off x="15579954" y="2123924"/>
            <a:ext cx="2431960" cy="258719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165862">
            <a:off x="15107914" y="-684699"/>
            <a:ext cx="2085628" cy="242514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 rot="482311">
            <a:off x="16244232" y="881172"/>
            <a:ext cx="1645653" cy="533677"/>
            <a:chOff x="0" y="0"/>
            <a:chExt cx="433423" cy="1405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33423" cy="140557"/>
            </a:xfrm>
            <a:custGeom>
              <a:avLst/>
              <a:gdLst/>
              <a:ahLst/>
              <a:cxnLst/>
              <a:rect l="l" t="t" r="r" b="b"/>
              <a:pathLst>
                <a:path w="433423" h="140557">
                  <a:moveTo>
                    <a:pt x="70278" y="0"/>
                  </a:moveTo>
                  <a:lnTo>
                    <a:pt x="363145" y="0"/>
                  </a:lnTo>
                  <a:cubicBezTo>
                    <a:pt x="401958" y="0"/>
                    <a:pt x="433423" y="31465"/>
                    <a:pt x="433423" y="70278"/>
                  </a:cubicBezTo>
                  <a:lnTo>
                    <a:pt x="433423" y="70278"/>
                  </a:lnTo>
                  <a:cubicBezTo>
                    <a:pt x="433423" y="88917"/>
                    <a:pt x="426019" y="106793"/>
                    <a:pt x="412839" y="119973"/>
                  </a:cubicBezTo>
                  <a:cubicBezTo>
                    <a:pt x="399659" y="133153"/>
                    <a:pt x="381784" y="140557"/>
                    <a:pt x="363145" y="140557"/>
                  </a:cubicBezTo>
                  <a:lnTo>
                    <a:pt x="70278" y="140557"/>
                  </a:lnTo>
                  <a:cubicBezTo>
                    <a:pt x="31465" y="140557"/>
                    <a:pt x="0" y="109092"/>
                    <a:pt x="0" y="70278"/>
                  </a:cubicBezTo>
                  <a:lnTo>
                    <a:pt x="0" y="70278"/>
                  </a:lnTo>
                  <a:cubicBezTo>
                    <a:pt x="0" y="31465"/>
                    <a:pt x="31465" y="0"/>
                    <a:pt x="70278" y="0"/>
                  </a:cubicBezTo>
                  <a:close/>
                </a:path>
              </a:pathLst>
            </a:custGeom>
            <a:solidFill>
              <a:srgbClr val="FBE32E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6551008" y="7485430"/>
            <a:ext cx="1368107" cy="1368107"/>
            <a:chOff x="0" y="0"/>
            <a:chExt cx="1824142" cy="1824142"/>
          </a:xfrm>
        </p:grpSpPr>
        <p:grpSp>
          <p:nvGrpSpPr>
            <p:cNvPr id="23" name="Group 23"/>
            <p:cNvGrpSpPr/>
            <p:nvPr/>
          </p:nvGrpSpPr>
          <p:grpSpPr>
            <a:xfrm rot="-6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60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 rot="-6005918">
              <a:off x="679559" y="589957"/>
              <a:ext cx="464887" cy="643454"/>
              <a:chOff x="0" y="0"/>
              <a:chExt cx="173949" cy="24076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73949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73949" h="240764">
                    <a:moveTo>
                      <a:pt x="0" y="0"/>
                    </a:moveTo>
                    <a:lnTo>
                      <a:pt x="173949" y="0"/>
                    </a:lnTo>
                    <a:lnTo>
                      <a:pt x="173949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sp>
        <p:nvSpPr>
          <p:cNvPr id="32" name="TextBox 7"/>
          <p:cNvSpPr txBox="1"/>
          <p:nvPr/>
        </p:nvSpPr>
        <p:spPr>
          <a:xfrm>
            <a:off x="2607000" y="1481017"/>
            <a:ext cx="917743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FF0000"/>
                </a:solidFill>
                <a:latin typeface="Balsamiq Sans Bold"/>
              </a:rPr>
              <a:t>Poly</a:t>
            </a:r>
            <a:r>
              <a:rPr lang="en-US" sz="7500" dirty="0">
                <a:solidFill>
                  <a:schemeClr val="tx2">
                    <a:lumMod val="60000"/>
                    <a:lumOff val="40000"/>
                  </a:schemeClr>
                </a:solidFill>
                <a:latin typeface="Balsamiq Sans Bold"/>
              </a:rPr>
              <a:t>nomial</a:t>
            </a:r>
          </a:p>
        </p:txBody>
      </p:sp>
      <p:sp>
        <p:nvSpPr>
          <p:cNvPr id="33" name="TextBox 8"/>
          <p:cNvSpPr txBox="1"/>
          <p:nvPr/>
        </p:nvSpPr>
        <p:spPr>
          <a:xfrm>
            <a:off x="2419195" y="2143750"/>
            <a:ext cx="222676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6" lvl="1" algn="just">
              <a:lnSpc>
                <a:spcPts val="6999"/>
              </a:lnSpc>
            </a:pPr>
            <a:r>
              <a:rPr lang="en-US" sz="4999" dirty="0">
                <a:solidFill>
                  <a:srgbClr val="FF0000"/>
                </a:solidFill>
                <a:latin typeface="Balsamiq Sans"/>
              </a:rPr>
              <a:t>many</a:t>
            </a:r>
            <a:endParaRPr lang="en-US" sz="4999" u="none" dirty="0">
              <a:solidFill>
                <a:srgbClr val="FF0000"/>
              </a:solidFill>
              <a:latin typeface="Balsamiq Sans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4477759" y="2057279"/>
            <a:ext cx="429380" cy="3538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TextBox 8"/>
          <p:cNvSpPr txBox="1"/>
          <p:nvPr/>
        </p:nvSpPr>
        <p:spPr>
          <a:xfrm>
            <a:off x="10732771" y="1363432"/>
            <a:ext cx="3711237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6" lvl="1" algn="just">
              <a:lnSpc>
                <a:spcPts val="6999"/>
              </a:lnSpc>
            </a:pPr>
            <a:r>
              <a:rPr lang="en-US" sz="4999" dirty="0">
                <a:solidFill>
                  <a:srgbClr val="FF0000"/>
                </a:solidFill>
                <a:latin typeface="Balsamiq Sans"/>
              </a:rPr>
              <a:t>Many terms</a:t>
            </a:r>
            <a:endParaRPr lang="en-US" sz="4999" u="none" dirty="0">
              <a:solidFill>
                <a:srgbClr val="FF0000"/>
              </a:solidFill>
              <a:latin typeface="Balsamiq Sans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9495399" y="1812273"/>
            <a:ext cx="1761694" cy="42050"/>
          </a:xfrm>
          <a:prstGeom prst="straightConnector1">
            <a:avLst/>
          </a:prstGeom>
          <a:ln w="57150">
            <a:solidFill>
              <a:srgbClr val="558ED5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538755" y="2485829"/>
            <a:ext cx="33019" cy="131798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9" name="TextBox 7"/>
          <p:cNvSpPr txBox="1"/>
          <p:nvPr/>
        </p:nvSpPr>
        <p:spPr>
          <a:xfrm>
            <a:off x="1356867" y="4917362"/>
            <a:ext cx="14008467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9000"/>
              </a:lnSpc>
              <a:spcBef>
                <a:spcPct val="0"/>
              </a:spcBef>
            </a:pPr>
            <a:r>
              <a:rPr lang="en-GB" sz="3200" dirty="0">
                <a:latin typeface="Balsamiq Sans Bold"/>
              </a:rPr>
              <a:t>There are many types of polynomial but here we will discus </a:t>
            </a:r>
            <a:r>
              <a:rPr lang="en-GB" sz="3200" dirty="0" err="1">
                <a:latin typeface="Balsamiq Sans Bold"/>
              </a:rPr>
              <a:t>upto</a:t>
            </a:r>
            <a:r>
              <a:rPr lang="en-GB" sz="3200" dirty="0">
                <a:latin typeface="Balsamiq Sans Bold"/>
              </a:rPr>
              <a:t> trinomial.</a:t>
            </a:r>
            <a:endParaRPr lang="en-US" sz="3200" dirty="0">
              <a:latin typeface="Balsamiq Sans Bold"/>
            </a:endParaRPr>
          </a:p>
        </p:txBody>
      </p:sp>
      <p:sp>
        <p:nvSpPr>
          <p:cNvPr id="34" name="TextBox 7"/>
          <p:cNvSpPr txBox="1"/>
          <p:nvPr/>
        </p:nvSpPr>
        <p:spPr>
          <a:xfrm>
            <a:off x="3180019" y="3822420"/>
            <a:ext cx="917743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latin typeface="Balsamiq Sans Bold"/>
              </a:rPr>
              <a:t>Type of </a:t>
            </a:r>
            <a:r>
              <a:rPr lang="en-US" sz="7500" dirty="0">
                <a:solidFill>
                  <a:srgbClr val="FF0000"/>
                </a:solidFill>
                <a:latin typeface="Balsamiq Sans Bold"/>
              </a:rPr>
              <a:t>Poly</a:t>
            </a:r>
            <a:r>
              <a:rPr lang="en-US" sz="7500" dirty="0">
                <a:solidFill>
                  <a:schemeClr val="tx2">
                    <a:lumMod val="60000"/>
                    <a:lumOff val="40000"/>
                  </a:schemeClr>
                </a:solidFill>
                <a:latin typeface="Balsamiq Sans Bold"/>
              </a:rPr>
              <a:t>nomial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9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6411" y="1600894"/>
            <a:ext cx="15353469" cy="1490309"/>
            <a:chOff x="0" y="0"/>
            <a:chExt cx="4043712" cy="3925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3712" cy="392509"/>
            </a:xfrm>
            <a:custGeom>
              <a:avLst/>
              <a:gdLst/>
              <a:ahLst/>
              <a:cxnLst/>
              <a:rect l="l" t="t" r="r" b="b"/>
              <a:pathLst>
                <a:path w="4043712" h="392509">
                  <a:moveTo>
                    <a:pt x="25212" y="0"/>
                  </a:moveTo>
                  <a:lnTo>
                    <a:pt x="4018500" y="0"/>
                  </a:lnTo>
                  <a:cubicBezTo>
                    <a:pt x="4025186" y="0"/>
                    <a:pt x="4031599" y="2656"/>
                    <a:pt x="4036328" y="7385"/>
                  </a:cubicBezTo>
                  <a:cubicBezTo>
                    <a:pt x="4041056" y="12113"/>
                    <a:pt x="4043712" y="18526"/>
                    <a:pt x="4043712" y="25212"/>
                  </a:cubicBezTo>
                  <a:lnTo>
                    <a:pt x="4043712" y="367297"/>
                  </a:lnTo>
                  <a:cubicBezTo>
                    <a:pt x="4043712" y="381222"/>
                    <a:pt x="4032424" y="392509"/>
                    <a:pt x="4018500" y="392509"/>
                  </a:cubicBezTo>
                  <a:lnTo>
                    <a:pt x="25212" y="392509"/>
                  </a:lnTo>
                  <a:cubicBezTo>
                    <a:pt x="18526" y="392509"/>
                    <a:pt x="12113" y="389853"/>
                    <a:pt x="7385" y="385125"/>
                  </a:cubicBezTo>
                  <a:cubicBezTo>
                    <a:pt x="2656" y="380397"/>
                    <a:pt x="0" y="373984"/>
                    <a:pt x="0" y="367297"/>
                  </a:cubicBezTo>
                  <a:lnTo>
                    <a:pt x="0" y="25212"/>
                  </a:lnTo>
                  <a:cubicBezTo>
                    <a:pt x="0" y="18526"/>
                    <a:pt x="2656" y="12113"/>
                    <a:pt x="7385" y="7385"/>
                  </a:cubicBezTo>
                  <a:cubicBezTo>
                    <a:pt x="12113" y="2656"/>
                    <a:pt x="18526" y="0"/>
                    <a:pt x="25212" y="0"/>
                  </a:cubicBez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464852" y="2283028"/>
            <a:ext cx="1032493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5772" lvl="1" algn="ctr">
              <a:lnSpc>
                <a:spcPts val="5624"/>
              </a:lnSpc>
            </a:pPr>
            <a:r>
              <a:rPr lang="en-US" sz="11500" b="1" u="none" dirty="0">
                <a:solidFill>
                  <a:srgbClr val="00B0F0"/>
                </a:solidFill>
                <a:latin typeface="Balsamiq Sans"/>
              </a:rPr>
              <a:t>Monomial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467266" y="3324857"/>
            <a:ext cx="15353469" cy="2663149"/>
            <a:chOff x="1467266" y="3203211"/>
            <a:chExt cx="15353469" cy="2663149"/>
          </a:xfrm>
        </p:grpSpPr>
        <p:grpSp>
          <p:nvGrpSpPr>
            <p:cNvPr id="6" name="Group 6"/>
            <p:cNvGrpSpPr/>
            <p:nvPr/>
          </p:nvGrpSpPr>
          <p:grpSpPr>
            <a:xfrm>
              <a:off x="1467266" y="3203211"/>
              <a:ext cx="15353469" cy="2663149"/>
              <a:chOff x="0" y="0"/>
              <a:chExt cx="4043712" cy="39250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043712" cy="392509"/>
              </a:xfrm>
              <a:custGeom>
                <a:avLst/>
                <a:gdLst/>
                <a:ahLst/>
                <a:cxnLst/>
                <a:rect l="l" t="t" r="r" b="b"/>
                <a:pathLst>
                  <a:path w="4043712" h="392509">
                    <a:moveTo>
                      <a:pt x="25212" y="0"/>
                    </a:moveTo>
                    <a:lnTo>
                      <a:pt x="4018500" y="0"/>
                    </a:lnTo>
                    <a:cubicBezTo>
                      <a:pt x="4025186" y="0"/>
                      <a:pt x="4031599" y="2656"/>
                      <a:pt x="4036328" y="7385"/>
                    </a:cubicBezTo>
                    <a:cubicBezTo>
                      <a:pt x="4041056" y="12113"/>
                      <a:pt x="4043712" y="18526"/>
                      <a:pt x="4043712" y="25212"/>
                    </a:cubicBezTo>
                    <a:lnTo>
                      <a:pt x="4043712" y="367297"/>
                    </a:lnTo>
                    <a:cubicBezTo>
                      <a:pt x="4043712" y="381222"/>
                      <a:pt x="4032424" y="392509"/>
                      <a:pt x="4018500" y="392509"/>
                    </a:cubicBezTo>
                    <a:lnTo>
                      <a:pt x="25212" y="392509"/>
                    </a:lnTo>
                    <a:cubicBezTo>
                      <a:pt x="18526" y="392509"/>
                      <a:pt x="12113" y="389853"/>
                      <a:pt x="7385" y="385125"/>
                    </a:cubicBezTo>
                    <a:cubicBezTo>
                      <a:pt x="2656" y="380397"/>
                      <a:pt x="0" y="373984"/>
                      <a:pt x="0" y="367297"/>
                    </a:cubicBezTo>
                    <a:lnTo>
                      <a:pt x="0" y="25212"/>
                    </a:lnTo>
                    <a:cubicBezTo>
                      <a:pt x="0" y="18526"/>
                      <a:pt x="2656" y="12113"/>
                      <a:pt x="7385" y="7385"/>
                    </a:cubicBezTo>
                    <a:cubicBezTo>
                      <a:pt x="12113" y="2656"/>
                      <a:pt x="18526" y="0"/>
                      <a:pt x="25212" y="0"/>
                    </a:cubicBezTo>
                    <a:close/>
                  </a:path>
                </a:pathLst>
              </a:custGeom>
              <a:solidFill>
                <a:srgbClr val="FCFEF1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1989156" y="3375502"/>
              <a:ext cx="14135201" cy="2147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71545" lvl="1" indent="-485773" algn="just">
                <a:lnSpc>
                  <a:spcPts val="5624"/>
                </a:lnSpc>
                <a:buFont typeface="Arial"/>
                <a:buChar char="•"/>
              </a:pPr>
              <a:r>
                <a:rPr lang="en-GB" sz="4499" dirty="0">
                  <a:solidFill>
                    <a:srgbClr val="000000"/>
                  </a:solidFill>
                  <a:latin typeface="Balsamiq Sans"/>
                </a:rPr>
                <a:t>A monomial is an expression which contains only one term. For an expression to be a monomial, the single term should be a non-zero term</a:t>
              </a:r>
              <a:endParaRPr lang="en-US" sz="4499" u="none" dirty="0">
                <a:solidFill>
                  <a:srgbClr val="000000"/>
                </a:solidFill>
                <a:latin typeface="Balsamiq San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67266" y="6239558"/>
            <a:ext cx="15353469" cy="3730679"/>
            <a:chOff x="0" y="0"/>
            <a:chExt cx="4043712" cy="3925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43712" cy="392509"/>
            </a:xfrm>
            <a:custGeom>
              <a:avLst/>
              <a:gdLst/>
              <a:ahLst/>
              <a:cxnLst/>
              <a:rect l="l" t="t" r="r" b="b"/>
              <a:pathLst>
                <a:path w="4043712" h="392509">
                  <a:moveTo>
                    <a:pt x="25212" y="0"/>
                  </a:moveTo>
                  <a:lnTo>
                    <a:pt x="4018500" y="0"/>
                  </a:lnTo>
                  <a:cubicBezTo>
                    <a:pt x="4025186" y="0"/>
                    <a:pt x="4031599" y="2656"/>
                    <a:pt x="4036328" y="7385"/>
                  </a:cubicBezTo>
                  <a:cubicBezTo>
                    <a:pt x="4041056" y="12113"/>
                    <a:pt x="4043712" y="18526"/>
                    <a:pt x="4043712" y="25212"/>
                  </a:cubicBezTo>
                  <a:lnTo>
                    <a:pt x="4043712" y="367297"/>
                  </a:lnTo>
                  <a:cubicBezTo>
                    <a:pt x="4043712" y="381222"/>
                    <a:pt x="4032424" y="392509"/>
                    <a:pt x="4018500" y="392509"/>
                  </a:cubicBezTo>
                  <a:lnTo>
                    <a:pt x="25212" y="392509"/>
                  </a:lnTo>
                  <a:cubicBezTo>
                    <a:pt x="18526" y="392509"/>
                    <a:pt x="12113" y="389853"/>
                    <a:pt x="7385" y="385125"/>
                  </a:cubicBezTo>
                  <a:cubicBezTo>
                    <a:pt x="2656" y="380397"/>
                    <a:pt x="0" y="373984"/>
                    <a:pt x="0" y="367297"/>
                  </a:cubicBezTo>
                  <a:lnTo>
                    <a:pt x="0" y="25212"/>
                  </a:lnTo>
                  <a:cubicBezTo>
                    <a:pt x="0" y="18526"/>
                    <a:pt x="2656" y="12113"/>
                    <a:pt x="7385" y="7385"/>
                  </a:cubicBezTo>
                  <a:cubicBezTo>
                    <a:pt x="12113" y="2656"/>
                    <a:pt x="18526" y="0"/>
                    <a:pt x="25212" y="0"/>
                  </a:cubicBez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76399" y="6379510"/>
            <a:ext cx="14135201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US" sz="4499" u="none" dirty="0">
                <a:solidFill>
                  <a:srgbClr val="000000"/>
                </a:solidFill>
                <a:latin typeface="Balsamiq Sans"/>
              </a:rPr>
              <a:t>Example:</a:t>
            </a:r>
          </a:p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US" sz="4499" spc="300" dirty="0">
                <a:solidFill>
                  <a:srgbClr val="000000"/>
                </a:solidFill>
                <a:latin typeface="Balsamiq Sans"/>
              </a:rPr>
              <a:t>5x</a:t>
            </a:r>
          </a:p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US" sz="4499" dirty="0">
                <a:solidFill>
                  <a:srgbClr val="000000"/>
                </a:solidFill>
                <a:latin typeface="Balsamiq Sans"/>
              </a:rPr>
              <a:t>3</a:t>
            </a:r>
          </a:p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US" sz="4499" spc="600" dirty="0">
                <a:solidFill>
                  <a:srgbClr val="000000"/>
                </a:solidFill>
                <a:latin typeface="Balsamiq Sans"/>
              </a:rPr>
              <a:t>6a4</a:t>
            </a:r>
          </a:p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US" sz="4499" spc="600" dirty="0">
                <a:solidFill>
                  <a:srgbClr val="000000"/>
                </a:solidFill>
                <a:latin typeface="Balsamiq Sans"/>
              </a:rPr>
              <a:t>-3xy</a:t>
            </a:r>
            <a:endParaRPr lang="en-US" sz="4499" u="none" spc="600" dirty="0">
              <a:solidFill>
                <a:srgbClr val="000000"/>
              </a:solidFill>
              <a:latin typeface="Balsamiq Sans"/>
            </a:endParaRPr>
          </a:p>
        </p:txBody>
      </p:sp>
      <p:sp>
        <p:nvSpPr>
          <p:cNvPr id="15" name="TextBox 15"/>
          <p:cNvSpPr txBox="1"/>
          <p:nvPr/>
        </p:nvSpPr>
        <p:spPr>
          <a:xfrm rot="1263297">
            <a:off x="115858" y="2083533"/>
            <a:ext cx="1266057" cy="146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8"/>
              </a:lnSpc>
              <a:spcBef>
                <a:spcPct val="0"/>
              </a:spcBef>
            </a:pPr>
            <a:r>
              <a:rPr lang="en-US" sz="9053">
                <a:solidFill>
                  <a:srgbClr val="000000"/>
                </a:solidFill>
                <a:latin typeface="Libre Franklin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 rot="1176395">
            <a:off x="251232" y="6808324"/>
            <a:ext cx="992496" cy="138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1"/>
              </a:lnSpc>
              <a:spcBef>
                <a:spcPct val="0"/>
              </a:spcBef>
            </a:pPr>
            <a:r>
              <a:rPr lang="en-US" sz="8508">
                <a:solidFill>
                  <a:srgbClr val="000000"/>
                </a:solidFill>
                <a:latin typeface="Libre Franklin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 rot="-1389345">
            <a:off x="17032491" y="6713254"/>
            <a:ext cx="1223665" cy="1983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9"/>
              </a:lnSpc>
              <a:spcBef>
                <a:spcPct val="0"/>
              </a:spcBef>
            </a:pPr>
            <a:r>
              <a:rPr lang="en-US" sz="12322">
                <a:solidFill>
                  <a:srgbClr val="000000"/>
                </a:solidFill>
                <a:latin typeface="Libre Franklin Bold Bold"/>
              </a:rPr>
              <a:t>8</a:t>
            </a:r>
          </a:p>
        </p:txBody>
      </p:sp>
      <p:sp>
        <p:nvSpPr>
          <p:cNvPr id="18" name="TextBox 18"/>
          <p:cNvSpPr txBox="1"/>
          <p:nvPr/>
        </p:nvSpPr>
        <p:spPr>
          <a:xfrm rot="-1059970">
            <a:off x="-509406" y="8691640"/>
            <a:ext cx="1666814" cy="192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94"/>
              </a:lnSpc>
              <a:spcBef>
                <a:spcPct val="0"/>
              </a:spcBef>
            </a:pPr>
            <a:r>
              <a:rPr lang="en-US" sz="11918">
                <a:solidFill>
                  <a:srgbClr val="000000"/>
                </a:solidFill>
                <a:latin typeface="Libre Franklin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 rot="1231330">
            <a:off x="17300765" y="8864430"/>
            <a:ext cx="1368245" cy="158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8"/>
              </a:lnSpc>
              <a:spcBef>
                <a:spcPct val="0"/>
              </a:spcBef>
            </a:pPr>
            <a:r>
              <a:rPr lang="en-US" sz="9783">
                <a:solidFill>
                  <a:srgbClr val="000000"/>
                </a:solidFill>
                <a:latin typeface="Libre Franklin Bold"/>
              </a:rPr>
              <a:t>9</a:t>
            </a:r>
          </a:p>
        </p:txBody>
      </p:sp>
      <p:sp>
        <p:nvSpPr>
          <p:cNvPr id="20" name="TextBox 20"/>
          <p:cNvSpPr txBox="1"/>
          <p:nvPr/>
        </p:nvSpPr>
        <p:spPr>
          <a:xfrm rot="1176395">
            <a:off x="17301170" y="4438963"/>
            <a:ext cx="1152012" cy="16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8"/>
              </a:lnSpc>
              <a:spcBef>
                <a:spcPct val="0"/>
              </a:spcBef>
            </a:pPr>
            <a:r>
              <a:rPr lang="en-US" sz="9876">
                <a:solidFill>
                  <a:srgbClr val="000000"/>
                </a:solidFill>
                <a:latin typeface="Libre Franklin Bold"/>
              </a:rPr>
              <a:t>7</a:t>
            </a:r>
          </a:p>
        </p:txBody>
      </p:sp>
      <p:sp>
        <p:nvSpPr>
          <p:cNvPr id="21" name="TextBox 21"/>
          <p:cNvSpPr txBox="1"/>
          <p:nvPr/>
        </p:nvSpPr>
        <p:spPr>
          <a:xfrm rot="1384722">
            <a:off x="17112927" y="-124701"/>
            <a:ext cx="1538426" cy="178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Libre Franklin Bold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 rot="-1827938">
            <a:off x="-249967" y="-348953"/>
            <a:ext cx="1359912" cy="221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03"/>
              </a:lnSpc>
              <a:spcBef>
                <a:spcPct val="0"/>
              </a:spcBef>
            </a:pPr>
            <a:r>
              <a:rPr lang="en-US" sz="13694">
                <a:solidFill>
                  <a:srgbClr val="000000"/>
                </a:solidFill>
                <a:latin typeface="Libre Franklin Bold Bold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 rot="-1059970">
            <a:off x="16638550" y="1795374"/>
            <a:ext cx="1666340" cy="192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89"/>
              </a:lnSpc>
              <a:spcBef>
                <a:spcPct val="0"/>
              </a:spcBef>
            </a:pPr>
            <a:r>
              <a:rPr lang="en-US" sz="11915">
                <a:solidFill>
                  <a:srgbClr val="000000"/>
                </a:solidFill>
                <a:latin typeface="Libre Franklin Bold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 rot="-1009175">
            <a:off x="-452950" y="4003111"/>
            <a:ext cx="1852950" cy="215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24"/>
              </a:lnSpc>
              <a:spcBef>
                <a:spcPct val="0"/>
              </a:spcBef>
            </a:pPr>
            <a:r>
              <a:rPr lang="en-US" sz="13249">
                <a:solidFill>
                  <a:srgbClr val="000000"/>
                </a:solidFill>
                <a:latin typeface="Libre Franklin Bold"/>
              </a:rPr>
              <a:t>2</a:t>
            </a:r>
          </a:p>
        </p:txBody>
      </p:sp>
      <p:sp>
        <p:nvSpPr>
          <p:cNvPr id="25" name="TextBox 7"/>
          <p:cNvSpPr txBox="1"/>
          <p:nvPr/>
        </p:nvSpPr>
        <p:spPr>
          <a:xfrm>
            <a:off x="4038600" y="379271"/>
            <a:ext cx="917743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FF0000"/>
                </a:solidFill>
                <a:latin typeface="Balsamiq Sans Bold"/>
              </a:rPr>
              <a:t>Type of Poly</a:t>
            </a:r>
            <a:r>
              <a:rPr lang="en-US" sz="7500" dirty="0">
                <a:solidFill>
                  <a:schemeClr val="tx2">
                    <a:lumMod val="60000"/>
                    <a:lumOff val="40000"/>
                  </a:schemeClr>
                </a:solidFill>
                <a:latin typeface="Balsamiq Sans Bold"/>
              </a:rPr>
              <a:t>nomial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6411" y="1600894"/>
            <a:ext cx="15353469" cy="1490309"/>
            <a:chOff x="0" y="0"/>
            <a:chExt cx="4043712" cy="3925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3712" cy="392509"/>
            </a:xfrm>
            <a:custGeom>
              <a:avLst/>
              <a:gdLst/>
              <a:ahLst/>
              <a:cxnLst/>
              <a:rect l="l" t="t" r="r" b="b"/>
              <a:pathLst>
                <a:path w="4043712" h="392509">
                  <a:moveTo>
                    <a:pt x="25212" y="0"/>
                  </a:moveTo>
                  <a:lnTo>
                    <a:pt x="4018500" y="0"/>
                  </a:lnTo>
                  <a:cubicBezTo>
                    <a:pt x="4025186" y="0"/>
                    <a:pt x="4031599" y="2656"/>
                    <a:pt x="4036328" y="7385"/>
                  </a:cubicBezTo>
                  <a:cubicBezTo>
                    <a:pt x="4041056" y="12113"/>
                    <a:pt x="4043712" y="18526"/>
                    <a:pt x="4043712" y="25212"/>
                  </a:cubicBezTo>
                  <a:lnTo>
                    <a:pt x="4043712" y="367297"/>
                  </a:lnTo>
                  <a:cubicBezTo>
                    <a:pt x="4043712" y="381222"/>
                    <a:pt x="4032424" y="392509"/>
                    <a:pt x="4018500" y="392509"/>
                  </a:cubicBezTo>
                  <a:lnTo>
                    <a:pt x="25212" y="392509"/>
                  </a:lnTo>
                  <a:cubicBezTo>
                    <a:pt x="18526" y="392509"/>
                    <a:pt x="12113" y="389853"/>
                    <a:pt x="7385" y="385125"/>
                  </a:cubicBezTo>
                  <a:cubicBezTo>
                    <a:pt x="2656" y="380397"/>
                    <a:pt x="0" y="373984"/>
                    <a:pt x="0" y="367297"/>
                  </a:cubicBezTo>
                  <a:lnTo>
                    <a:pt x="0" y="25212"/>
                  </a:lnTo>
                  <a:cubicBezTo>
                    <a:pt x="0" y="18526"/>
                    <a:pt x="2656" y="12113"/>
                    <a:pt x="7385" y="7385"/>
                  </a:cubicBezTo>
                  <a:cubicBezTo>
                    <a:pt x="12113" y="2656"/>
                    <a:pt x="18526" y="0"/>
                    <a:pt x="25212" y="0"/>
                  </a:cubicBez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16235" y="1986975"/>
            <a:ext cx="589545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5772" lvl="1" algn="ctr">
              <a:lnSpc>
                <a:spcPts val="5624"/>
              </a:lnSpc>
            </a:pPr>
            <a:r>
              <a:rPr lang="en-US" sz="8000" u="none" dirty="0">
                <a:solidFill>
                  <a:srgbClr val="00B0F0"/>
                </a:solidFill>
                <a:latin typeface="Balsamiq Sans"/>
              </a:rPr>
              <a:t>Binomial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67266" y="3203211"/>
            <a:ext cx="15353469" cy="3038397"/>
            <a:chOff x="0" y="0"/>
            <a:chExt cx="4043712" cy="3925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43712" cy="392509"/>
            </a:xfrm>
            <a:custGeom>
              <a:avLst/>
              <a:gdLst/>
              <a:ahLst/>
              <a:cxnLst/>
              <a:rect l="l" t="t" r="r" b="b"/>
              <a:pathLst>
                <a:path w="4043712" h="392509">
                  <a:moveTo>
                    <a:pt x="25212" y="0"/>
                  </a:moveTo>
                  <a:lnTo>
                    <a:pt x="4018500" y="0"/>
                  </a:lnTo>
                  <a:cubicBezTo>
                    <a:pt x="4025186" y="0"/>
                    <a:pt x="4031599" y="2656"/>
                    <a:pt x="4036328" y="7385"/>
                  </a:cubicBezTo>
                  <a:cubicBezTo>
                    <a:pt x="4041056" y="12113"/>
                    <a:pt x="4043712" y="18526"/>
                    <a:pt x="4043712" y="25212"/>
                  </a:cubicBezTo>
                  <a:lnTo>
                    <a:pt x="4043712" y="367297"/>
                  </a:lnTo>
                  <a:cubicBezTo>
                    <a:pt x="4043712" y="381222"/>
                    <a:pt x="4032424" y="392509"/>
                    <a:pt x="4018500" y="392509"/>
                  </a:cubicBezTo>
                  <a:lnTo>
                    <a:pt x="25212" y="392509"/>
                  </a:lnTo>
                  <a:cubicBezTo>
                    <a:pt x="18526" y="392509"/>
                    <a:pt x="12113" y="389853"/>
                    <a:pt x="7385" y="385125"/>
                  </a:cubicBezTo>
                  <a:cubicBezTo>
                    <a:pt x="2656" y="380397"/>
                    <a:pt x="0" y="373984"/>
                    <a:pt x="0" y="367297"/>
                  </a:cubicBezTo>
                  <a:lnTo>
                    <a:pt x="0" y="25212"/>
                  </a:lnTo>
                  <a:cubicBezTo>
                    <a:pt x="0" y="18526"/>
                    <a:pt x="2656" y="12113"/>
                    <a:pt x="7385" y="7385"/>
                  </a:cubicBezTo>
                  <a:cubicBezTo>
                    <a:pt x="12113" y="2656"/>
                    <a:pt x="18526" y="0"/>
                    <a:pt x="25212" y="0"/>
                  </a:cubicBez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989156" y="3375502"/>
            <a:ext cx="14135201" cy="2866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GB" sz="4499" dirty="0">
                <a:solidFill>
                  <a:srgbClr val="000000"/>
                </a:solidFill>
                <a:latin typeface="Balsamiq Sans"/>
              </a:rPr>
              <a:t>A binomial is a polynomial expression which contains exactly two terms. A binomial can be considered as a sum or difference between two or more monomials</a:t>
            </a:r>
            <a:endParaRPr lang="en-US" sz="4499" u="none" dirty="0">
              <a:solidFill>
                <a:srgbClr val="000000"/>
              </a:solidFill>
              <a:latin typeface="Balsamiq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67266" y="6377747"/>
            <a:ext cx="15353469" cy="3730679"/>
            <a:chOff x="0" y="0"/>
            <a:chExt cx="4043712" cy="3925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43712" cy="392509"/>
            </a:xfrm>
            <a:custGeom>
              <a:avLst/>
              <a:gdLst/>
              <a:ahLst/>
              <a:cxnLst/>
              <a:rect l="l" t="t" r="r" b="b"/>
              <a:pathLst>
                <a:path w="4043712" h="392509">
                  <a:moveTo>
                    <a:pt x="25212" y="0"/>
                  </a:moveTo>
                  <a:lnTo>
                    <a:pt x="4018500" y="0"/>
                  </a:lnTo>
                  <a:cubicBezTo>
                    <a:pt x="4025186" y="0"/>
                    <a:pt x="4031599" y="2656"/>
                    <a:pt x="4036328" y="7385"/>
                  </a:cubicBezTo>
                  <a:cubicBezTo>
                    <a:pt x="4041056" y="12113"/>
                    <a:pt x="4043712" y="18526"/>
                    <a:pt x="4043712" y="25212"/>
                  </a:cubicBezTo>
                  <a:lnTo>
                    <a:pt x="4043712" y="367297"/>
                  </a:lnTo>
                  <a:cubicBezTo>
                    <a:pt x="4043712" y="381222"/>
                    <a:pt x="4032424" y="392509"/>
                    <a:pt x="4018500" y="392509"/>
                  </a:cubicBezTo>
                  <a:lnTo>
                    <a:pt x="25212" y="392509"/>
                  </a:lnTo>
                  <a:cubicBezTo>
                    <a:pt x="18526" y="392509"/>
                    <a:pt x="12113" y="389853"/>
                    <a:pt x="7385" y="385125"/>
                  </a:cubicBezTo>
                  <a:cubicBezTo>
                    <a:pt x="2656" y="380397"/>
                    <a:pt x="0" y="373984"/>
                    <a:pt x="0" y="367297"/>
                  </a:cubicBezTo>
                  <a:lnTo>
                    <a:pt x="0" y="25212"/>
                  </a:lnTo>
                  <a:cubicBezTo>
                    <a:pt x="0" y="18526"/>
                    <a:pt x="2656" y="12113"/>
                    <a:pt x="7385" y="7385"/>
                  </a:cubicBezTo>
                  <a:cubicBezTo>
                    <a:pt x="12113" y="2656"/>
                    <a:pt x="18526" y="0"/>
                    <a:pt x="25212" y="0"/>
                  </a:cubicBez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76399" y="6517699"/>
            <a:ext cx="14135201" cy="359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2" lvl="1" algn="just">
              <a:lnSpc>
                <a:spcPts val="5624"/>
              </a:lnSpc>
            </a:pPr>
            <a:r>
              <a:rPr lang="en-US" sz="4499" u="none" dirty="0">
                <a:solidFill>
                  <a:srgbClr val="000000"/>
                </a:solidFill>
                <a:latin typeface="Balsamiq Sans"/>
              </a:rPr>
              <a:t>	Example:</a:t>
            </a:r>
          </a:p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US" sz="4499" spc="600" dirty="0">
                <a:solidFill>
                  <a:srgbClr val="000000"/>
                </a:solidFill>
                <a:latin typeface="Balsamiq Sans"/>
              </a:rPr>
              <a:t>– 5x+3</a:t>
            </a:r>
          </a:p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US" sz="4499" spc="600" dirty="0">
                <a:solidFill>
                  <a:srgbClr val="000000"/>
                </a:solidFill>
                <a:latin typeface="Balsamiq Sans"/>
              </a:rPr>
              <a:t>6x4 + 17x</a:t>
            </a:r>
          </a:p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US" sz="4499" spc="600" dirty="0">
                <a:solidFill>
                  <a:srgbClr val="000000"/>
                </a:solidFill>
                <a:latin typeface="Balsamiq Sans"/>
              </a:rPr>
              <a:t>2x3+3x2</a:t>
            </a:r>
          </a:p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endParaRPr lang="en-US" sz="4499" dirty="0">
              <a:solidFill>
                <a:srgbClr val="000000"/>
              </a:solidFill>
              <a:latin typeface="Balsamiq Sans"/>
            </a:endParaRPr>
          </a:p>
        </p:txBody>
      </p:sp>
      <p:sp>
        <p:nvSpPr>
          <p:cNvPr id="15" name="TextBox 15"/>
          <p:cNvSpPr txBox="1"/>
          <p:nvPr/>
        </p:nvSpPr>
        <p:spPr>
          <a:xfrm rot="1263297">
            <a:off x="115858" y="2083533"/>
            <a:ext cx="1266057" cy="146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8"/>
              </a:lnSpc>
              <a:spcBef>
                <a:spcPct val="0"/>
              </a:spcBef>
            </a:pPr>
            <a:r>
              <a:rPr lang="en-US" sz="9053">
                <a:solidFill>
                  <a:srgbClr val="000000"/>
                </a:solidFill>
                <a:latin typeface="Libre Franklin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 rot="1176395">
            <a:off x="251232" y="6808324"/>
            <a:ext cx="992496" cy="138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1"/>
              </a:lnSpc>
              <a:spcBef>
                <a:spcPct val="0"/>
              </a:spcBef>
            </a:pPr>
            <a:r>
              <a:rPr lang="en-US" sz="8508" dirty="0">
                <a:solidFill>
                  <a:srgbClr val="000000"/>
                </a:solidFill>
                <a:latin typeface="Libre Franklin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 rot="-1389345">
            <a:off x="17032491" y="6713254"/>
            <a:ext cx="1223665" cy="1983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9"/>
              </a:lnSpc>
              <a:spcBef>
                <a:spcPct val="0"/>
              </a:spcBef>
            </a:pPr>
            <a:r>
              <a:rPr lang="en-US" sz="12322">
                <a:solidFill>
                  <a:srgbClr val="000000"/>
                </a:solidFill>
                <a:latin typeface="Libre Franklin Bold Bold"/>
              </a:rPr>
              <a:t>8</a:t>
            </a:r>
          </a:p>
        </p:txBody>
      </p:sp>
      <p:sp>
        <p:nvSpPr>
          <p:cNvPr id="18" name="TextBox 18"/>
          <p:cNvSpPr txBox="1"/>
          <p:nvPr/>
        </p:nvSpPr>
        <p:spPr>
          <a:xfrm rot="-1059970">
            <a:off x="-509406" y="8691640"/>
            <a:ext cx="1666814" cy="192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94"/>
              </a:lnSpc>
              <a:spcBef>
                <a:spcPct val="0"/>
              </a:spcBef>
            </a:pPr>
            <a:r>
              <a:rPr lang="en-US" sz="11918">
                <a:solidFill>
                  <a:srgbClr val="000000"/>
                </a:solidFill>
                <a:latin typeface="Libre Franklin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 rot="1231330">
            <a:off x="17300765" y="8864430"/>
            <a:ext cx="1368245" cy="158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8"/>
              </a:lnSpc>
              <a:spcBef>
                <a:spcPct val="0"/>
              </a:spcBef>
            </a:pPr>
            <a:r>
              <a:rPr lang="en-US" sz="9783">
                <a:solidFill>
                  <a:srgbClr val="000000"/>
                </a:solidFill>
                <a:latin typeface="Libre Franklin Bold"/>
              </a:rPr>
              <a:t>9</a:t>
            </a:r>
          </a:p>
        </p:txBody>
      </p:sp>
      <p:sp>
        <p:nvSpPr>
          <p:cNvPr id="20" name="TextBox 20"/>
          <p:cNvSpPr txBox="1"/>
          <p:nvPr/>
        </p:nvSpPr>
        <p:spPr>
          <a:xfrm rot="1176395">
            <a:off x="17301170" y="4438963"/>
            <a:ext cx="1152012" cy="16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8"/>
              </a:lnSpc>
              <a:spcBef>
                <a:spcPct val="0"/>
              </a:spcBef>
            </a:pPr>
            <a:r>
              <a:rPr lang="en-US" sz="9876">
                <a:solidFill>
                  <a:srgbClr val="000000"/>
                </a:solidFill>
                <a:latin typeface="Libre Franklin Bold"/>
              </a:rPr>
              <a:t>7</a:t>
            </a:r>
          </a:p>
        </p:txBody>
      </p:sp>
      <p:sp>
        <p:nvSpPr>
          <p:cNvPr id="21" name="TextBox 21"/>
          <p:cNvSpPr txBox="1"/>
          <p:nvPr/>
        </p:nvSpPr>
        <p:spPr>
          <a:xfrm rot="1384722">
            <a:off x="17112927" y="-124701"/>
            <a:ext cx="1538426" cy="178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Libre Franklin Bold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 rot="-1827938">
            <a:off x="-249967" y="-348953"/>
            <a:ext cx="1359912" cy="221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03"/>
              </a:lnSpc>
              <a:spcBef>
                <a:spcPct val="0"/>
              </a:spcBef>
            </a:pPr>
            <a:r>
              <a:rPr lang="en-US" sz="13694">
                <a:solidFill>
                  <a:srgbClr val="000000"/>
                </a:solidFill>
                <a:latin typeface="Libre Franklin Bold Bold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 rot="-1059970">
            <a:off x="16638550" y="1795374"/>
            <a:ext cx="1666340" cy="192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89"/>
              </a:lnSpc>
              <a:spcBef>
                <a:spcPct val="0"/>
              </a:spcBef>
            </a:pPr>
            <a:r>
              <a:rPr lang="en-US" sz="11915">
                <a:solidFill>
                  <a:srgbClr val="000000"/>
                </a:solidFill>
                <a:latin typeface="Libre Franklin Bold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 rot="-1009175">
            <a:off x="-452950" y="4003111"/>
            <a:ext cx="1852950" cy="215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24"/>
              </a:lnSpc>
              <a:spcBef>
                <a:spcPct val="0"/>
              </a:spcBef>
            </a:pPr>
            <a:r>
              <a:rPr lang="en-US" sz="13249">
                <a:solidFill>
                  <a:srgbClr val="000000"/>
                </a:solidFill>
                <a:latin typeface="Libre Franklin Bold"/>
              </a:rPr>
              <a:t>2</a:t>
            </a:r>
          </a:p>
        </p:txBody>
      </p:sp>
      <p:sp>
        <p:nvSpPr>
          <p:cNvPr id="25" name="TextBox 7"/>
          <p:cNvSpPr txBox="1"/>
          <p:nvPr/>
        </p:nvSpPr>
        <p:spPr>
          <a:xfrm>
            <a:off x="4038600" y="379271"/>
            <a:ext cx="917743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FF0000"/>
                </a:solidFill>
                <a:latin typeface="Balsamiq Sans Bold"/>
              </a:rPr>
              <a:t>Type of Poly</a:t>
            </a:r>
            <a:r>
              <a:rPr lang="en-US" sz="7500" dirty="0">
                <a:solidFill>
                  <a:schemeClr val="tx2">
                    <a:lumMod val="60000"/>
                    <a:lumOff val="40000"/>
                  </a:schemeClr>
                </a:solidFill>
                <a:latin typeface="Balsamiq Sans Bold"/>
              </a:rPr>
              <a:t>nomial</a:t>
            </a:r>
          </a:p>
        </p:txBody>
      </p:sp>
    </p:spTree>
    <p:extLst>
      <p:ext uri="{BB962C8B-B14F-4D97-AF65-F5344CB8AC3E}">
        <p14:creationId xmlns:p14="http://schemas.microsoft.com/office/powerpoint/2010/main" val="416800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6411" y="1600894"/>
            <a:ext cx="15353469" cy="1490309"/>
            <a:chOff x="0" y="0"/>
            <a:chExt cx="4043712" cy="3925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43712" cy="392509"/>
            </a:xfrm>
            <a:custGeom>
              <a:avLst/>
              <a:gdLst/>
              <a:ahLst/>
              <a:cxnLst/>
              <a:rect l="l" t="t" r="r" b="b"/>
              <a:pathLst>
                <a:path w="4043712" h="392509">
                  <a:moveTo>
                    <a:pt x="25212" y="0"/>
                  </a:moveTo>
                  <a:lnTo>
                    <a:pt x="4018500" y="0"/>
                  </a:lnTo>
                  <a:cubicBezTo>
                    <a:pt x="4025186" y="0"/>
                    <a:pt x="4031599" y="2656"/>
                    <a:pt x="4036328" y="7385"/>
                  </a:cubicBezTo>
                  <a:cubicBezTo>
                    <a:pt x="4041056" y="12113"/>
                    <a:pt x="4043712" y="18526"/>
                    <a:pt x="4043712" y="25212"/>
                  </a:cubicBezTo>
                  <a:lnTo>
                    <a:pt x="4043712" y="367297"/>
                  </a:lnTo>
                  <a:cubicBezTo>
                    <a:pt x="4043712" y="381222"/>
                    <a:pt x="4032424" y="392509"/>
                    <a:pt x="4018500" y="392509"/>
                  </a:cubicBezTo>
                  <a:lnTo>
                    <a:pt x="25212" y="392509"/>
                  </a:lnTo>
                  <a:cubicBezTo>
                    <a:pt x="18526" y="392509"/>
                    <a:pt x="12113" y="389853"/>
                    <a:pt x="7385" y="385125"/>
                  </a:cubicBezTo>
                  <a:cubicBezTo>
                    <a:pt x="2656" y="380397"/>
                    <a:pt x="0" y="373984"/>
                    <a:pt x="0" y="367297"/>
                  </a:cubicBezTo>
                  <a:lnTo>
                    <a:pt x="0" y="25212"/>
                  </a:lnTo>
                  <a:cubicBezTo>
                    <a:pt x="0" y="18526"/>
                    <a:pt x="2656" y="12113"/>
                    <a:pt x="7385" y="7385"/>
                  </a:cubicBezTo>
                  <a:cubicBezTo>
                    <a:pt x="12113" y="2656"/>
                    <a:pt x="18526" y="0"/>
                    <a:pt x="25212" y="0"/>
                  </a:cubicBez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16235" y="1986975"/>
            <a:ext cx="589545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5772" lvl="1" algn="ctr">
              <a:lnSpc>
                <a:spcPts val="5624"/>
              </a:lnSpc>
            </a:pPr>
            <a:r>
              <a:rPr lang="en-US" sz="8000" dirty="0">
                <a:solidFill>
                  <a:srgbClr val="00B0F0"/>
                </a:solidFill>
                <a:latin typeface="Balsamiq Sans"/>
              </a:rPr>
              <a:t>Tr</a:t>
            </a:r>
            <a:r>
              <a:rPr lang="en-US" sz="8000" u="none" dirty="0">
                <a:solidFill>
                  <a:srgbClr val="00B0F0"/>
                </a:solidFill>
                <a:latin typeface="Balsamiq Sans"/>
              </a:rPr>
              <a:t>inomial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96411" y="3425373"/>
            <a:ext cx="15353469" cy="2033920"/>
            <a:chOff x="0" y="0"/>
            <a:chExt cx="4043712" cy="39250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43712" cy="392509"/>
            </a:xfrm>
            <a:custGeom>
              <a:avLst/>
              <a:gdLst/>
              <a:ahLst/>
              <a:cxnLst/>
              <a:rect l="l" t="t" r="r" b="b"/>
              <a:pathLst>
                <a:path w="4043712" h="392509">
                  <a:moveTo>
                    <a:pt x="25212" y="0"/>
                  </a:moveTo>
                  <a:lnTo>
                    <a:pt x="4018500" y="0"/>
                  </a:lnTo>
                  <a:cubicBezTo>
                    <a:pt x="4025186" y="0"/>
                    <a:pt x="4031599" y="2656"/>
                    <a:pt x="4036328" y="7385"/>
                  </a:cubicBezTo>
                  <a:cubicBezTo>
                    <a:pt x="4041056" y="12113"/>
                    <a:pt x="4043712" y="18526"/>
                    <a:pt x="4043712" y="25212"/>
                  </a:cubicBezTo>
                  <a:lnTo>
                    <a:pt x="4043712" y="367297"/>
                  </a:lnTo>
                  <a:cubicBezTo>
                    <a:pt x="4043712" y="381222"/>
                    <a:pt x="4032424" y="392509"/>
                    <a:pt x="4018500" y="392509"/>
                  </a:cubicBezTo>
                  <a:lnTo>
                    <a:pt x="25212" y="392509"/>
                  </a:lnTo>
                  <a:cubicBezTo>
                    <a:pt x="18526" y="392509"/>
                    <a:pt x="12113" y="389853"/>
                    <a:pt x="7385" y="385125"/>
                  </a:cubicBezTo>
                  <a:cubicBezTo>
                    <a:pt x="2656" y="380397"/>
                    <a:pt x="0" y="373984"/>
                    <a:pt x="0" y="367297"/>
                  </a:cubicBezTo>
                  <a:lnTo>
                    <a:pt x="0" y="25212"/>
                  </a:lnTo>
                  <a:cubicBezTo>
                    <a:pt x="0" y="18526"/>
                    <a:pt x="2656" y="12113"/>
                    <a:pt x="7385" y="7385"/>
                  </a:cubicBezTo>
                  <a:cubicBezTo>
                    <a:pt x="12113" y="2656"/>
                    <a:pt x="18526" y="0"/>
                    <a:pt x="25212" y="0"/>
                  </a:cubicBez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018301" y="3597663"/>
            <a:ext cx="14135201" cy="14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GB" sz="4499" dirty="0">
                <a:solidFill>
                  <a:srgbClr val="000000"/>
                </a:solidFill>
                <a:latin typeface="Balsamiq Sans"/>
              </a:rPr>
              <a:t>A trinomial is an expression which is composed of exactly three terms</a:t>
            </a:r>
            <a:endParaRPr lang="en-US" sz="4499" u="none" dirty="0">
              <a:solidFill>
                <a:srgbClr val="000000"/>
              </a:solidFill>
              <a:latin typeface="Balsamiq San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461766" y="5693201"/>
            <a:ext cx="15353469" cy="3730679"/>
            <a:chOff x="0" y="0"/>
            <a:chExt cx="4043712" cy="3925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43712" cy="392509"/>
            </a:xfrm>
            <a:custGeom>
              <a:avLst/>
              <a:gdLst/>
              <a:ahLst/>
              <a:cxnLst/>
              <a:rect l="l" t="t" r="r" b="b"/>
              <a:pathLst>
                <a:path w="4043712" h="392509">
                  <a:moveTo>
                    <a:pt x="25212" y="0"/>
                  </a:moveTo>
                  <a:lnTo>
                    <a:pt x="4018500" y="0"/>
                  </a:lnTo>
                  <a:cubicBezTo>
                    <a:pt x="4025186" y="0"/>
                    <a:pt x="4031599" y="2656"/>
                    <a:pt x="4036328" y="7385"/>
                  </a:cubicBezTo>
                  <a:cubicBezTo>
                    <a:pt x="4041056" y="12113"/>
                    <a:pt x="4043712" y="18526"/>
                    <a:pt x="4043712" y="25212"/>
                  </a:cubicBezTo>
                  <a:lnTo>
                    <a:pt x="4043712" y="367297"/>
                  </a:lnTo>
                  <a:cubicBezTo>
                    <a:pt x="4043712" y="381222"/>
                    <a:pt x="4032424" y="392509"/>
                    <a:pt x="4018500" y="392509"/>
                  </a:cubicBezTo>
                  <a:lnTo>
                    <a:pt x="25212" y="392509"/>
                  </a:lnTo>
                  <a:cubicBezTo>
                    <a:pt x="18526" y="392509"/>
                    <a:pt x="12113" y="389853"/>
                    <a:pt x="7385" y="385125"/>
                  </a:cubicBezTo>
                  <a:cubicBezTo>
                    <a:pt x="2656" y="380397"/>
                    <a:pt x="0" y="373984"/>
                    <a:pt x="0" y="367297"/>
                  </a:cubicBezTo>
                  <a:lnTo>
                    <a:pt x="0" y="25212"/>
                  </a:lnTo>
                  <a:cubicBezTo>
                    <a:pt x="0" y="18526"/>
                    <a:pt x="2656" y="12113"/>
                    <a:pt x="7385" y="7385"/>
                  </a:cubicBezTo>
                  <a:cubicBezTo>
                    <a:pt x="12113" y="2656"/>
                    <a:pt x="18526" y="0"/>
                    <a:pt x="25212" y="0"/>
                  </a:cubicBez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70899" y="5833153"/>
            <a:ext cx="14135201" cy="2872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5772" lvl="1" algn="just">
              <a:lnSpc>
                <a:spcPts val="5624"/>
              </a:lnSpc>
            </a:pPr>
            <a:r>
              <a:rPr lang="en-US" sz="4499" u="none" dirty="0">
                <a:solidFill>
                  <a:srgbClr val="000000"/>
                </a:solidFill>
                <a:latin typeface="Balsamiq Sans"/>
              </a:rPr>
              <a:t>	Example:</a:t>
            </a:r>
          </a:p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US" sz="4499" dirty="0">
                <a:solidFill>
                  <a:srgbClr val="000000"/>
                </a:solidFill>
                <a:latin typeface="Balsamiq Sans"/>
              </a:rPr>
              <a:t>– </a:t>
            </a:r>
            <a:r>
              <a:rPr lang="en-US" sz="4499" spc="600" dirty="0">
                <a:solidFill>
                  <a:srgbClr val="000000"/>
                </a:solidFill>
                <a:latin typeface="Balsamiq Sans"/>
              </a:rPr>
              <a:t>8x4+2x+7</a:t>
            </a:r>
          </a:p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US" sz="4499" spc="600" dirty="0">
                <a:solidFill>
                  <a:srgbClr val="000000"/>
                </a:solidFill>
                <a:latin typeface="Balsamiq Sans"/>
              </a:rPr>
              <a:t>4x2 + 9x + 7</a:t>
            </a:r>
          </a:p>
          <a:p>
            <a:pPr marL="971545" lvl="1" indent="-485773" algn="just">
              <a:lnSpc>
                <a:spcPts val="5624"/>
              </a:lnSpc>
              <a:buFont typeface="Arial"/>
              <a:buChar char="•"/>
            </a:pPr>
            <a:r>
              <a:rPr lang="en-US" sz="4499" spc="600" dirty="0">
                <a:solidFill>
                  <a:srgbClr val="000000"/>
                </a:solidFill>
                <a:latin typeface="Balsamiq Sans"/>
              </a:rPr>
              <a:t>4x3+3x2+2x</a:t>
            </a:r>
          </a:p>
        </p:txBody>
      </p:sp>
      <p:sp>
        <p:nvSpPr>
          <p:cNvPr id="15" name="TextBox 15"/>
          <p:cNvSpPr txBox="1"/>
          <p:nvPr/>
        </p:nvSpPr>
        <p:spPr>
          <a:xfrm rot="1263297">
            <a:off x="115858" y="2083533"/>
            <a:ext cx="1266057" cy="146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8"/>
              </a:lnSpc>
              <a:spcBef>
                <a:spcPct val="0"/>
              </a:spcBef>
            </a:pPr>
            <a:r>
              <a:rPr lang="en-US" sz="9053">
                <a:solidFill>
                  <a:srgbClr val="000000"/>
                </a:solidFill>
                <a:latin typeface="Libre Franklin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 rot="1176395">
            <a:off x="251232" y="6808324"/>
            <a:ext cx="992496" cy="138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1"/>
              </a:lnSpc>
              <a:spcBef>
                <a:spcPct val="0"/>
              </a:spcBef>
            </a:pPr>
            <a:r>
              <a:rPr lang="en-US" sz="8508" dirty="0">
                <a:solidFill>
                  <a:srgbClr val="000000"/>
                </a:solidFill>
                <a:latin typeface="Libre Franklin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 rot="-1389345">
            <a:off x="17032491" y="6713254"/>
            <a:ext cx="1223665" cy="1983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9"/>
              </a:lnSpc>
              <a:spcBef>
                <a:spcPct val="0"/>
              </a:spcBef>
            </a:pPr>
            <a:r>
              <a:rPr lang="en-US" sz="12322">
                <a:solidFill>
                  <a:srgbClr val="000000"/>
                </a:solidFill>
                <a:latin typeface="Libre Franklin Bold Bold"/>
              </a:rPr>
              <a:t>8</a:t>
            </a:r>
          </a:p>
        </p:txBody>
      </p:sp>
      <p:sp>
        <p:nvSpPr>
          <p:cNvPr id="18" name="TextBox 18"/>
          <p:cNvSpPr txBox="1"/>
          <p:nvPr/>
        </p:nvSpPr>
        <p:spPr>
          <a:xfrm rot="-1059970">
            <a:off x="-509406" y="8691640"/>
            <a:ext cx="1666814" cy="192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94"/>
              </a:lnSpc>
              <a:spcBef>
                <a:spcPct val="0"/>
              </a:spcBef>
            </a:pPr>
            <a:r>
              <a:rPr lang="en-US" sz="11918">
                <a:solidFill>
                  <a:srgbClr val="000000"/>
                </a:solidFill>
                <a:latin typeface="Libre Franklin 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 rot="1231330">
            <a:off x="17300765" y="8864430"/>
            <a:ext cx="1368245" cy="158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8"/>
              </a:lnSpc>
              <a:spcBef>
                <a:spcPct val="0"/>
              </a:spcBef>
            </a:pPr>
            <a:r>
              <a:rPr lang="en-US" sz="9783">
                <a:solidFill>
                  <a:srgbClr val="000000"/>
                </a:solidFill>
                <a:latin typeface="Libre Franklin Bold"/>
              </a:rPr>
              <a:t>9</a:t>
            </a:r>
          </a:p>
        </p:txBody>
      </p:sp>
      <p:sp>
        <p:nvSpPr>
          <p:cNvPr id="20" name="TextBox 20"/>
          <p:cNvSpPr txBox="1"/>
          <p:nvPr/>
        </p:nvSpPr>
        <p:spPr>
          <a:xfrm rot="1176395">
            <a:off x="17301170" y="4438963"/>
            <a:ext cx="1152012" cy="16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8"/>
              </a:lnSpc>
              <a:spcBef>
                <a:spcPct val="0"/>
              </a:spcBef>
            </a:pPr>
            <a:r>
              <a:rPr lang="en-US" sz="9876">
                <a:solidFill>
                  <a:srgbClr val="000000"/>
                </a:solidFill>
                <a:latin typeface="Libre Franklin Bold"/>
              </a:rPr>
              <a:t>7</a:t>
            </a:r>
          </a:p>
        </p:txBody>
      </p:sp>
      <p:sp>
        <p:nvSpPr>
          <p:cNvPr id="21" name="TextBox 21"/>
          <p:cNvSpPr txBox="1"/>
          <p:nvPr/>
        </p:nvSpPr>
        <p:spPr>
          <a:xfrm rot="1384722">
            <a:off x="17112927" y="-124701"/>
            <a:ext cx="1538426" cy="178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Libre Franklin Bold"/>
              </a:rPr>
              <a:t>5</a:t>
            </a:r>
          </a:p>
        </p:txBody>
      </p:sp>
      <p:sp>
        <p:nvSpPr>
          <p:cNvPr id="22" name="TextBox 22"/>
          <p:cNvSpPr txBox="1"/>
          <p:nvPr/>
        </p:nvSpPr>
        <p:spPr>
          <a:xfrm rot="-1827938">
            <a:off x="-249967" y="-348953"/>
            <a:ext cx="1359912" cy="221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03"/>
              </a:lnSpc>
              <a:spcBef>
                <a:spcPct val="0"/>
              </a:spcBef>
            </a:pPr>
            <a:r>
              <a:rPr lang="en-US" sz="13694">
                <a:solidFill>
                  <a:srgbClr val="000000"/>
                </a:solidFill>
                <a:latin typeface="Libre Franklin Bold Bold"/>
              </a:rPr>
              <a:t>0</a:t>
            </a:r>
          </a:p>
        </p:txBody>
      </p:sp>
      <p:sp>
        <p:nvSpPr>
          <p:cNvPr id="23" name="TextBox 23"/>
          <p:cNvSpPr txBox="1"/>
          <p:nvPr/>
        </p:nvSpPr>
        <p:spPr>
          <a:xfrm rot="-1059970">
            <a:off x="16638550" y="1795374"/>
            <a:ext cx="1666340" cy="192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89"/>
              </a:lnSpc>
              <a:spcBef>
                <a:spcPct val="0"/>
              </a:spcBef>
            </a:pPr>
            <a:r>
              <a:rPr lang="en-US" sz="11915">
                <a:solidFill>
                  <a:srgbClr val="000000"/>
                </a:solidFill>
                <a:latin typeface="Libre Franklin Bold"/>
              </a:rPr>
              <a:t>6</a:t>
            </a:r>
          </a:p>
        </p:txBody>
      </p:sp>
      <p:sp>
        <p:nvSpPr>
          <p:cNvPr id="24" name="TextBox 24"/>
          <p:cNvSpPr txBox="1"/>
          <p:nvPr/>
        </p:nvSpPr>
        <p:spPr>
          <a:xfrm rot="-1009175">
            <a:off x="-452950" y="4003111"/>
            <a:ext cx="1852950" cy="215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24"/>
              </a:lnSpc>
              <a:spcBef>
                <a:spcPct val="0"/>
              </a:spcBef>
            </a:pPr>
            <a:r>
              <a:rPr lang="en-US" sz="13249">
                <a:solidFill>
                  <a:srgbClr val="000000"/>
                </a:solidFill>
                <a:latin typeface="Libre Franklin Bold"/>
              </a:rPr>
              <a:t>2</a:t>
            </a:r>
          </a:p>
        </p:txBody>
      </p:sp>
      <p:sp>
        <p:nvSpPr>
          <p:cNvPr id="25" name="TextBox 7"/>
          <p:cNvSpPr txBox="1"/>
          <p:nvPr/>
        </p:nvSpPr>
        <p:spPr>
          <a:xfrm>
            <a:off x="4038600" y="379271"/>
            <a:ext cx="917743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FF0000"/>
                </a:solidFill>
                <a:latin typeface="Balsamiq Sans Bold"/>
              </a:rPr>
              <a:t>Type of Poly</a:t>
            </a:r>
            <a:r>
              <a:rPr lang="en-US" sz="7500" dirty="0">
                <a:solidFill>
                  <a:schemeClr val="tx2">
                    <a:lumMod val="60000"/>
                    <a:lumOff val="40000"/>
                  </a:schemeClr>
                </a:solidFill>
                <a:latin typeface="Balsamiq Sans Bold"/>
              </a:rPr>
              <a:t>nomial</a:t>
            </a:r>
          </a:p>
        </p:txBody>
      </p:sp>
    </p:spTree>
    <p:extLst>
      <p:ext uri="{BB962C8B-B14F-4D97-AF65-F5344CB8AC3E}">
        <p14:creationId xmlns:p14="http://schemas.microsoft.com/office/powerpoint/2010/main" val="266879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78529">
            <a:off x="60934" y="104911"/>
            <a:ext cx="1368107" cy="1368107"/>
            <a:chOff x="0" y="0"/>
            <a:chExt cx="1824142" cy="1824142"/>
          </a:xfrm>
        </p:grpSpPr>
        <p:grpSp>
          <p:nvGrpSpPr>
            <p:cNvPr id="3" name="Group 3"/>
            <p:cNvGrpSpPr/>
            <p:nvPr/>
          </p:nvGrpSpPr>
          <p:grpSpPr>
            <a:xfrm rot="-6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60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6005918">
              <a:off x="679559" y="589957"/>
              <a:ext cx="464887" cy="643454"/>
              <a:chOff x="0" y="0"/>
              <a:chExt cx="173949" cy="2407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3949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73949" h="240764">
                    <a:moveTo>
                      <a:pt x="0" y="0"/>
                    </a:moveTo>
                    <a:lnTo>
                      <a:pt x="173949" y="0"/>
                    </a:lnTo>
                    <a:lnTo>
                      <a:pt x="173949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578529">
            <a:off x="4115363" y="9098676"/>
            <a:ext cx="1368107" cy="1368107"/>
            <a:chOff x="0" y="0"/>
            <a:chExt cx="1824142" cy="1824142"/>
          </a:xfrm>
        </p:grpSpPr>
        <p:grpSp>
          <p:nvGrpSpPr>
            <p:cNvPr id="13" name="Group 13"/>
            <p:cNvGrpSpPr/>
            <p:nvPr/>
          </p:nvGrpSpPr>
          <p:grpSpPr>
            <a:xfrm rot="-6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60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6005918">
              <a:off x="679559" y="589957"/>
              <a:ext cx="464887" cy="643454"/>
              <a:chOff x="0" y="0"/>
              <a:chExt cx="173949" cy="24076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3949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73949" h="240764">
                    <a:moveTo>
                      <a:pt x="0" y="0"/>
                    </a:moveTo>
                    <a:lnTo>
                      <a:pt x="173949" y="0"/>
                    </a:lnTo>
                    <a:lnTo>
                      <a:pt x="173949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 rot="-409024">
            <a:off x="3333907" y="322539"/>
            <a:ext cx="1645653" cy="533677"/>
            <a:chOff x="0" y="0"/>
            <a:chExt cx="433423" cy="1405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3423" cy="140557"/>
            </a:xfrm>
            <a:custGeom>
              <a:avLst/>
              <a:gdLst/>
              <a:ahLst/>
              <a:cxnLst/>
              <a:rect l="l" t="t" r="r" b="b"/>
              <a:pathLst>
                <a:path w="433423" h="140557">
                  <a:moveTo>
                    <a:pt x="70278" y="0"/>
                  </a:moveTo>
                  <a:lnTo>
                    <a:pt x="363145" y="0"/>
                  </a:lnTo>
                  <a:cubicBezTo>
                    <a:pt x="401958" y="0"/>
                    <a:pt x="433423" y="31465"/>
                    <a:pt x="433423" y="70278"/>
                  </a:cubicBezTo>
                  <a:lnTo>
                    <a:pt x="433423" y="70278"/>
                  </a:lnTo>
                  <a:cubicBezTo>
                    <a:pt x="433423" y="88917"/>
                    <a:pt x="426019" y="106793"/>
                    <a:pt x="412839" y="119973"/>
                  </a:cubicBezTo>
                  <a:cubicBezTo>
                    <a:pt x="399659" y="133153"/>
                    <a:pt x="381784" y="140557"/>
                    <a:pt x="363145" y="140557"/>
                  </a:cubicBezTo>
                  <a:lnTo>
                    <a:pt x="70278" y="140557"/>
                  </a:lnTo>
                  <a:cubicBezTo>
                    <a:pt x="31465" y="140557"/>
                    <a:pt x="0" y="109092"/>
                    <a:pt x="0" y="70278"/>
                  </a:cubicBezTo>
                  <a:lnTo>
                    <a:pt x="0" y="70278"/>
                  </a:lnTo>
                  <a:cubicBezTo>
                    <a:pt x="0" y="31465"/>
                    <a:pt x="31465" y="0"/>
                    <a:pt x="70278" y="0"/>
                  </a:cubicBezTo>
                  <a:close/>
                </a:path>
              </a:pathLst>
            </a:custGeom>
            <a:solidFill>
              <a:srgbClr val="9EE0F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746956">
            <a:off x="12700423" y="9515891"/>
            <a:ext cx="1645653" cy="533677"/>
            <a:chOff x="0" y="0"/>
            <a:chExt cx="433423" cy="1405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3423" cy="140557"/>
            </a:xfrm>
            <a:custGeom>
              <a:avLst/>
              <a:gdLst/>
              <a:ahLst/>
              <a:cxnLst/>
              <a:rect l="l" t="t" r="r" b="b"/>
              <a:pathLst>
                <a:path w="433423" h="140557">
                  <a:moveTo>
                    <a:pt x="70278" y="0"/>
                  </a:moveTo>
                  <a:lnTo>
                    <a:pt x="363145" y="0"/>
                  </a:lnTo>
                  <a:cubicBezTo>
                    <a:pt x="401958" y="0"/>
                    <a:pt x="433423" y="31465"/>
                    <a:pt x="433423" y="70278"/>
                  </a:cubicBezTo>
                  <a:lnTo>
                    <a:pt x="433423" y="70278"/>
                  </a:lnTo>
                  <a:cubicBezTo>
                    <a:pt x="433423" y="88917"/>
                    <a:pt x="426019" y="106793"/>
                    <a:pt x="412839" y="119973"/>
                  </a:cubicBezTo>
                  <a:cubicBezTo>
                    <a:pt x="399659" y="133153"/>
                    <a:pt x="381784" y="140557"/>
                    <a:pt x="363145" y="140557"/>
                  </a:cubicBezTo>
                  <a:lnTo>
                    <a:pt x="70278" y="140557"/>
                  </a:lnTo>
                  <a:cubicBezTo>
                    <a:pt x="31465" y="140557"/>
                    <a:pt x="0" y="109092"/>
                    <a:pt x="0" y="70278"/>
                  </a:cubicBezTo>
                  <a:lnTo>
                    <a:pt x="0" y="70278"/>
                  </a:lnTo>
                  <a:cubicBezTo>
                    <a:pt x="0" y="31465"/>
                    <a:pt x="31465" y="0"/>
                    <a:pt x="70278" y="0"/>
                  </a:cubicBezTo>
                  <a:close/>
                </a:path>
              </a:pathLst>
            </a:custGeom>
            <a:solidFill>
              <a:srgbClr val="9EE0F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85042">
            <a:off x="7920858" y="-9851"/>
            <a:ext cx="1198457" cy="1198457"/>
            <a:chOff x="0" y="0"/>
            <a:chExt cx="1597943" cy="159794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563233"/>
              <a:ext cx="1597943" cy="471477"/>
              <a:chOff x="0" y="0"/>
              <a:chExt cx="444423" cy="13112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44423" cy="131128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31128">
                    <a:moveTo>
                      <a:pt x="65564" y="0"/>
                    </a:moveTo>
                    <a:lnTo>
                      <a:pt x="378859" y="0"/>
                    </a:lnTo>
                    <a:cubicBezTo>
                      <a:pt x="415069" y="0"/>
                      <a:pt x="444423" y="29354"/>
                      <a:pt x="444423" y="65564"/>
                    </a:cubicBezTo>
                    <a:lnTo>
                      <a:pt x="444423" y="65564"/>
                    </a:lnTo>
                    <a:cubicBezTo>
                      <a:pt x="444423" y="101774"/>
                      <a:pt x="415069" y="131128"/>
                      <a:pt x="378859" y="131128"/>
                    </a:cubicBezTo>
                    <a:lnTo>
                      <a:pt x="65564" y="131128"/>
                    </a:lnTo>
                    <a:cubicBezTo>
                      <a:pt x="29354" y="131128"/>
                      <a:pt x="0" y="101774"/>
                      <a:pt x="0" y="65564"/>
                    </a:cubicBezTo>
                    <a:lnTo>
                      <a:pt x="0" y="65564"/>
                    </a:lnTo>
                    <a:cubicBezTo>
                      <a:pt x="0" y="29354"/>
                      <a:pt x="29354" y="0"/>
                      <a:pt x="65564" y="0"/>
                    </a:cubicBez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65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591736" y="0"/>
              <a:ext cx="414472" cy="414472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91736" y="1183471"/>
              <a:ext cx="414472" cy="41447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-635446">
            <a:off x="8317461" y="9260510"/>
            <a:ext cx="1653079" cy="1044439"/>
            <a:chOff x="0" y="0"/>
            <a:chExt cx="2204105" cy="1392585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204105" cy="555316"/>
              <a:chOff x="0" y="0"/>
              <a:chExt cx="655060" cy="16504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837269"/>
              <a:ext cx="2204105" cy="555316"/>
              <a:chOff x="0" y="0"/>
              <a:chExt cx="655060" cy="16504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 rot="-691019">
            <a:off x="151719" y="8992966"/>
            <a:ext cx="1198457" cy="1198457"/>
            <a:chOff x="0" y="0"/>
            <a:chExt cx="1597943" cy="1597943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563233"/>
              <a:ext cx="1597943" cy="471477"/>
              <a:chOff x="0" y="0"/>
              <a:chExt cx="444423" cy="13112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44423" cy="131128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31128">
                    <a:moveTo>
                      <a:pt x="65564" y="0"/>
                    </a:moveTo>
                    <a:lnTo>
                      <a:pt x="378859" y="0"/>
                    </a:lnTo>
                    <a:cubicBezTo>
                      <a:pt x="415069" y="0"/>
                      <a:pt x="444423" y="29354"/>
                      <a:pt x="444423" y="65564"/>
                    </a:cubicBezTo>
                    <a:lnTo>
                      <a:pt x="444423" y="65564"/>
                    </a:lnTo>
                    <a:cubicBezTo>
                      <a:pt x="444423" y="101774"/>
                      <a:pt x="415069" y="131128"/>
                      <a:pt x="378859" y="131128"/>
                    </a:cubicBezTo>
                    <a:lnTo>
                      <a:pt x="65564" y="131128"/>
                    </a:lnTo>
                    <a:cubicBezTo>
                      <a:pt x="29354" y="131128"/>
                      <a:pt x="0" y="101774"/>
                      <a:pt x="0" y="65564"/>
                    </a:cubicBezTo>
                    <a:lnTo>
                      <a:pt x="0" y="65564"/>
                    </a:lnTo>
                    <a:cubicBezTo>
                      <a:pt x="0" y="29354"/>
                      <a:pt x="29354" y="0"/>
                      <a:pt x="65564" y="0"/>
                    </a:cubicBez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65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591736" y="0"/>
              <a:ext cx="414472" cy="414472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1736" y="1183471"/>
              <a:ext cx="414472" cy="414472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5" name="Group 55"/>
          <p:cNvGrpSpPr/>
          <p:nvPr/>
        </p:nvGrpSpPr>
        <p:grpSpPr>
          <a:xfrm rot="679735">
            <a:off x="16460341" y="301942"/>
            <a:ext cx="1653079" cy="1044439"/>
            <a:chOff x="0" y="0"/>
            <a:chExt cx="2204105" cy="1392585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204105" cy="555316"/>
              <a:chOff x="0" y="0"/>
              <a:chExt cx="655060" cy="16504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0" y="837269"/>
              <a:ext cx="2204105" cy="555316"/>
              <a:chOff x="0" y="0"/>
              <a:chExt cx="655060" cy="16504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>
            <a:off x="12326786" y="2990"/>
            <a:ext cx="1305235" cy="1305235"/>
            <a:chOff x="0" y="0"/>
            <a:chExt cx="1740313" cy="1740313"/>
          </a:xfrm>
        </p:grpSpPr>
        <p:grpSp>
          <p:nvGrpSpPr>
            <p:cNvPr id="63" name="Group 63"/>
            <p:cNvGrpSpPr/>
            <p:nvPr/>
          </p:nvGrpSpPr>
          <p:grpSpPr>
            <a:xfrm rot="2045122">
              <a:off x="-17013" y="632114"/>
              <a:ext cx="1774339" cy="483202"/>
              <a:chOff x="0" y="0"/>
              <a:chExt cx="750041" cy="20425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3354877">
              <a:off x="-15054" y="628556"/>
              <a:ext cx="1774339" cy="483202"/>
              <a:chOff x="0" y="0"/>
              <a:chExt cx="750041" cy="204257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3354877">
              <a:off x="673187" y="578324"/>
              <a:ext cx="363060" cy="569565"/>
              <a:chOff x="0" y="0"/>
              <a:chExt cx="153471" cy="240764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53471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53471" h="240764">
                    <a:moveTo>
                      <a:pt x="0" y="0"/>
                    </a:moveTo>
                    <a:lnTo>
                      <a:pt x="153471" y="0"/>
                    </a:lnTo>
                    <a:lnTo>
                      <a:pt x="153471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>
                    <a:moveTo>
                      <a:pt x="23850" y="0"/>
                    </a:moveTo>
                    <a:lnTo>
                      <a:pt x="4250876" y="0"/>
                    </a:lnTo>
                    <a:cubicBezTo>
                      <a:pt x="4257201" y="0"/>
                      <a:pt x="4263268" y="2513"/>
                      <a:pt x="4267741" y="6985"/>
                    </a:cubicBezTo>
                    <a:cubicBezTo>
                      <a:pt x="4272213" y="11458"/>
                      <a:pt x="4274726" y="17524"/>
                      <a:pt x="4274726" y="23850"/>
                    </a:cubicBezTo>
                    <a:lnTo>
                      <a:pt x="4274726" y="2143617"/>
                    </a:lnTo>
                    <a:cubicBezTo>
                      <a:pt x="4274726" y="2149942"/>
                      <a:pt x="4272213" y="2156009"/>
                      <a:pt x="4267741" y="2160481"/>
                    </a:cubicBezTo>
                    <a:cubicBezTo>
                      <a:pt x="4263268" y="2164954"/>
                      <a:pt x="4257201" y="2167467"/>
                      <a:pt x="4250876" y="2167467"/>
                    </a:cubicBezTo>
                    <a:lnTo>
                      <a:pt x="23850" y="2167467"/>
                    </a:lnTo>
                    <a:cubicBezTo>
                      <a:pt x="17524" y="2167467"/>
                      <a:pt x="11458" y="2164954"/>
                      <a:pt x="6985" y="2160481"/>
                    </a:cubicBezTo>
                    <a:cubicBezTo>
                      <a:pt x="2513" y="2156009"/>
                      <a:pt x="0" y="2149942"/>
                      <a:pt x="0" y="2143617"/>
                    </a:cubicBezTo>
                    <a:lnTo>
                      <a:pt x="0" y="23850"/>
                    </a:lnTo>
                    <a:cubicBezTo>
                      <a:pt x="0" y="17524"/>
                      <a:pt x="2513" y="11458"/>
                      <a:pt x="6985" y="6985"/>
                    </a:cubicBezTo>
                    <a:cubicBezTo>
                      <a:pt x="11458" y="2513"/>
                      <a:pt x="17524" y="0"/>
                      <a:pt x="23850" y="0"/>
                    </a:cubicBezTo>
                    <a:close/>
                  </a:path>
                </a:pathLst>
              </a:custGeom>
              <a:solidFill>
                <a:srgbClr val="FCFEF1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sp>
          <p:nvSpPr>
            <p:cNvPr id="76" name="AutoShape 76"/>
            <p:cNvSpPr/>
            <p:nvPr/>
          </p:nvSpPr>
          <p:spPr>
            <a:xfrm>
              <a:off x="0" y="2549545"/>
              <a:ext cx="2164080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77" name="Group 77"/>
          <p:cNvGrpSpPr/>
          <p:nvPr/>
        </p:nvGrpSpPr>
        <p:grpSpPr>
          <a:xfrm rot="1250073">
            <a:off x="16982765" y="8993764"/>
            <a:ext cx="1305235" cy="1305235"/>
            <a:chOff x="0" y="0"/>
            <a:chExt cx="1740313" cy="1740313"/>
          </a:xfrm>
        </p:grpSpPr>
        <p:grpSp>
          <p:nvGrpSpPr>
            <p:cNvPr id="78" name="Group 78"/>
            <p:cNvGrpSpPr/>
            <p:nvPr/>
          </p:nvGrpSpPr>
          <p:grpSpPr>
            <a:xfrm rot="2045122">
              <a:off x="-17013" y="632114"/>
              <a:ext cx="1774339" cy="483202"/>
              <a:chOff x="0" y="0"/>
              <a:chExt cx="750041" cy="204257"/>
            </a:xfrm>
          </p:grpSpPr>
          <p:sp>
            <p:nvSpPr>
              <p:cNvPr id="79" name="Freeform 79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80" name="TextBox 8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81" name="Group 81"/>
            <p:cNvGrpSpPr/>
            <p:nvPr/>
          </p:nvGrpSpPr>
          <p:grpSpPr>
            <a:xfrm rot="-3354877">
              <a:off x="-15054" y="628556"/>
              <a:ext cx="1774339" cy="483202"/>
              <a:chOff x="0" y="0"/>
              <a:chExt cx="750041" cy="204257"/>
            </a:xfrm>
          </p:grpSpPr>
          <p:sp>
            <p:nvSpPr>
              <p:cNvPr id="82" name="Freeform 82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83" name="TextBox 8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84" name="Group 84"/>
            <p:cNvGrpSpPr/>
            <p:nvPr/>
          </p:nvGrpSpPr>
          <p:grpSpPr>
            <a:xfrm rot="-3354877">
              <a:off x="673187" y="578324"/>
              <a:ext cx="363060" cy="569565"/>
              <a:chOff x="0" y="0"/>
              <a:chExt cx="153471" cy="240764"/>
            </a:xfrm>
          </p:grpSpPr>
          <p:sp>
            <p:nvSpPr>
              <p:cNvPr id="85" name="Freeform 85"/>
              <p:cNvSpPr/>
              <p:nvPr/>
            </p:nvSpPr>
            <p:spPr>
              <a:xfrm>
                <a:off x="0" y="0"/>
                <a:ext cx="153471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53471" h="240764">
                    <a:moveTo>
                      <a:pt x="0" y="0"/>
                    </a:moveTo>
                    <a:lnTo>
                      <a:pt x="153471" y="0"/>
                    </a:lnTo>
                    <a:lnTo>
                      <a:pt x="153471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86" name="TextBox 8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sp>
        <p:nvSpPr>
          <p:cNvPr id="87" name="TextBox 87"/>
          <p:cNvSpPr txBox="1"/>
          <p:nvPr/>
        </p:nvSpPr>
        <p:spPr>
          <a:xfrm>
            <a:off x="1572125" y="1489047"/>
            <a:ext cx="1514375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FF0000"/>
                </a:solidFill>
                <a:latin typeface="Balsamiq Sans Bold"/>
              </a:rPr>
              <a:t>Poly</a:t>
            </a:r>
            <a:r>
              <a:rPr lang="en-US" sz="7500" dirty="0">
                <a:solidFill>
                  <a:schemeClr val="tx2">
                    <a:lumMod val="60000"/>
                    <a:lumOff val="40000"/>
                  </a:schemeClr>
                </a:solidFill>
                <a:latin typeface="Balsamiq Sans Bold"/>
              </a:rPr>
              <a:t>nomial</a:t>
            </a:r>
            <a:endParaRPr lang="en-US" sz="7500" dirty="0">
              <a:solidFill>
                <a:srgbClr val="000000"/>
              </a:solidFill>
              <a:latin typeface="Balsamiq Sans Bold"/>
            </a:endParaRPr>
          </a:p>
        </p:txBody>
      </p:sp>
      <p:sp>
        <p:nvSpPr>
          <p:cNvPr id="88" name="TextBox 88"/>
          <p:cNvSpPr txBox="1"/>
          <p:nvPr/>
        </p:nvSpPr>
        <p:spPr>
          <a:xfrm>
            <a:off x="1817162" y="3266058"/>
            <a:ext cx="14590152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9"/>
              </a:lnSpc>
            </a:pPr>
            <a:r>
              <a:rPr lang="en-GB" sz="3999" dirty="0">
                <a:solidFill>
                  <a:srgbClr val="000000"/>
                </a:solidFill>
                <a:latin typeface="Balsamiq Sans"/>
              </a:rPr>
              <a:t>A </a:t>
            </a:r>
            <a:r>
              <a:rPr lang="en-US" sz="4000" dirty="0">
                <a:latin typeface="Balsamiq Sans Bold"/>
              </a:rPr>
              <a:t>Polynomial</a:t>
            </a:r>
            <a:r>
              <a:rPr lang="en-GB" sz="3999" dirty="0">
                <a:solidFill>
                  <a:srgbClr val="000000"/>
                </a:solidFill>
                <a:latin typeface="Balsamiq Sans"/>
              </a:rPr>
              <a:t> is an expression which is composed of more than three terms.</a:t>
            </a:r>
          </a:p>
          <a:p>
            <a:pPr>
              <a:lnSpc>
                <a:spcPts val="4999"/>
              </a:lnSpc>
            </a:pPr>
            <a:endParaRPr lang="en-GB" sz="3999" dirty="0">
              <a:solidFill>
                <a:srgbClr val="000000"/>
              </a:solidFill>
              <a:latin typeface="Balsamiq Sans"/>
            </a:endParaRPr>
          </a:p>
          <a:p>
            <a:pPr>
              <a:lnSpc>
                <a:spcPts val="4999"/>
              </a:lnSpc>
            </a:pPr>
            <a:r>
              <a:rPr lang="en-US" sz="3999" dirty="0">
                <a:solidFill>
                  <a:srgbClr val="000000"/>
                </a:solidFill>
                <a:latin typeface="Balsamiq Sans"/>
              </a:rPr>
              <a:t>Example : </a:t>
            </a:r>
          </a:p>
          <a:p>
            <a:pPr>
              <a:lnSpc>
                <a:spcPts val="4999"/>
              </a:lnSpc>
            </a:pPr>
            <a:endParaRPr lang="en-US" sz="3999" dirty="0">
              <a:solidFill>
                <a:srgbClr val="000000"/>
              </a:solidFill>
              <a:latin typeface="Balsamiq Sans"/>
            </a:endParaRPr>
          </a:p>
          <a:p>
            <a:pPr marL="571500" indent="-571500">
              <a:lnSpc>
                <a:spcPts val="4999"/>
              </a:lnSpc>
              <a:buSzPct val="110000"/>
              <a:buFont typeface="Wingdings" panose="05000000000000000000" pitchFamily="2" charset="2"/>
              <a:buChar char="Ø"/>
            </a:pPr>
            <a:r>
              <a:rPr lang="en-US" sz="3999" spc="300" dirty="0">
                <a:solidFill>
                  <a:srgbClr val="000000"/>
                </a:solidFill>
                <a:latin typeface="Balsamiq Sans"/>
              </a:rPr>
              <a:t>5x4+4x3+3x2+2x+1</a:t>
            </a:r>
          </a:p>
          <a:p>
            <a:pPr marL="571500" indent="-571500">
              <a:lnSpc>
                <a:spcPts val="4999"/>
              </a:lnSpc>
              <a:buSzPct val="110000"/>
              <a:buFont typeface="Wingdings" panose="05000000000000000000" pitchFamily="2" charset="2"/>
              <a:buChar char="Ø"/>
            </a:pPr>
            <a:r>
              <a:rPr lang="en-US" sz="3999" spc="300" dirty="0">
                <a:solidFill>
                  <a:srgbClr val="000000"/>
                </a:solidFill>
                <a:latin typeface="Balsamiq Sans"/>
              </a:rPr>
              <a:t>10x3-x2-5x+11</a:t>
            </a:r>
          </a:p>
          <a:p>
            <a:pPr marL="571500" indent="-571500">
              <a:lnSpc>
                <a:spcPts val="4999"/>
              </a:lnSpc>
              <a:buSzPct val="110000"/>
              <a:buFont typeface="Wingdings" panose="05000000000000000000" pitchFamily="2" charset="2"/>
              <a:buChar char="Ø"/>
            </a:pPr>
            <a:endParaRPr lang="en-US" sz="3999" spc="300" dirty="0">
              <a:solidFill>
                <a:srgbClr val="000000"/>
              </a:solidFill>
              <a:latin typeface="Balsamiq Sans"/>
            </a:endParaRPr>
          </a:p>
          <a:p>
            <a:pPr>
              <a:lnSpc>
                <a:spcPts val="4999"/>
              </a:lnSpc>
            </a:pPr>
            <a:endParaRPr lang="en-GB" sz="3999" spc="300" dirty="0">
              <a:solidFill>
                <a:srgbClr val="000000"/>
              </a:solidFill>
              <a:latin typeface="Balsamiq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 rot="1263297">
            <a:off x="115858" y="2083533"/>
            <a:ext cx="1266057" cy="1465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68"/>
              </a:lnSpc>
              <a:spcBef>
                <a:spcPct val="0"/>
              </a:spcBef>
            </a:pPr>
            <a:r>
              <a:rPr lang="en-US" sz="9053">
                <a:solidFill>
                  <a:srgbClr val="000000"/>
                </a:solidFill>
                <a:latin typeface="Libre Franklin Bold"/>
              </a:rPr>
              <a:t>1</a:t>
            </a:r>
          </a:p>
        </p:txBody>
      </p:sp>
      <p:sp>
        <p:nvSpPr>
          <p:cNvPr id="3" name="TextBox 3"/>
          <p:cNvSpPr txBox="1"/>
          <p:nvPr/>
        </p:nvSpPr>
        <p:spPr>
          <a:xfrm rot="1176395">
            <a:off x="251232" y="6808324"/>
            <a:ext cx="992496" cy="138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61"/>
              </a:lnSpc>
              <a:spcBef>
                <a:spcPct val="0"/>
              </a:spcBef>
            </a:pPr>
            <a:r>
              <a:rPr lang="en-US" sz="8508">
                <a:solidFill>
                  <a:srgbClr val="000000"/>
                </a:solidFill>
                <a:latin typeface="Libre Franklin Bold"/>
              </a:rPr>
              <a:t>3</a:t>
            </a:r>
          </a:p>
        </p:txBody>
      </p:sp>
      <p:sp>
        <p:nvSpPr>
          <p:cNvPr id="4" name="TextBox 4"/>
          <p:cNvSpPr txBox="1"/>
          <p:nvPr/>
        </p:nvSpPr>
        <p:spPr>
          <a:xfrm rot="-1059970">
            <a:off x="16638550" y="1795374"/>
            <a:ext cx="1666340" cy="192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89"/>
              </a:lnSpc>
              <a:spcBef>
                <a:spcPct val="0"/>
              </a:spcBef>
            </a:pPr>
            <a:r>
              <a:rPr lang="en-US" sz="11915">
                <a:solidFill>
                  <a:srgbClr val="000000"/>
                </a:solidFill>
                <a:latin typeface="Libre Franklin Bold"/>
              </a:rPr>
              <a:t>6</a:t>
            </a:r>
          </a:p>
        </p:txBody>
      </p:sp>
      <p:sp>
        <p:nvSpPr>
          <p:cNvPr id="5" name="TextBox 5"/>
          <p:cNvSpPr txBox="1"/>
          <p:nvPr/>
        </p:nvSpPr>
        <p:spPr>
          <a:xfrm rot="-1389345">
            <a:off x="17032491" y="6713254"/>
            <a:ext cx="1223665" cy="1983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19"/>
              </a:lnSpc>
              <a:spcBef>
                <a:spcPct val="0"/>
              </a:spcBef>
            </a:pPr>
            <a:r>
              <a:rPr lang="en-US" sz="12322">
                <a:solidFill>
                  <a:srgbClr val="000000"/>
                </a:solidFill>
                <a:latin typeface="Libre Franklin Bold Bold"/>
              </a:rPr>
              <a:t>8</a:t>
            </a:r>
          </a:p>
        </p:txBody>
      </p:sp>
      <p:sp>
        <p:nvSpPr>
          <p:cNvPr id="6" name="TextBox 6"/>
          <p:cNvSpPr txBox="1"/>
          <p:nvPr/>
        </p:nvSpPr>
        <p:spPr>
          <a:xfrm rot="-1059970">
            <a:off x="-509406" y="8691640"/>
            <a:ext cx="1666814" cy="1921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94"/>
              </a:lnSpc>
              <a:spcBef>
                <a:spcPct val="0"/>
              </a:spcBef>
            </a:pPr>
            <a:r>
              <a:rPr lang="en-US" sz="11918">
                <a:solidFill>
                  <a:srgbClr val="000000"/>
                </a:solidFill>
                <a:latin typeface="Libre Franklin Bold"/>
              </a:rPr>
              <a:t>4</a:t>
            </a:r>
          </a:p>
        </p:txBody>
      </p:sp>
      <p:sp>
        <p:nvSpPr>
          <p:cNvPr id="7" name="TextBox 7"/>
          <p:cNvSpPr txBox="1"/>
          <p:nvPr/>
        </p:nvSpPr>
        <p:spPr>
          <a:xfrm rot="1231330">
            <a:off x="17300765" y="8864430"/>
            <a:ext cx="1368245" cy="158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8"/>
              </a:lnSpc>
              <a:spcBef>
                <a:spcPct val="0"/>
              </a:spcBef>
            </a:pPr>
            <a:r>
              <a:rPr lang="en-US" sz="9783">
                <a:solidFill>
                  <a:srgbClr val="000000"/>
                </a:solidFill>
                <a:latin typeface="Libre Franklin Bold"/>
              </a:rPr>
              <a:t>9</a:t>
            </a:r>
          </a:p>
        </p:txBody>
      </p:sp>
      <p:sp>
        <p:nvSpPr>
          <p:cNvPr id="8" name="TextBox 8"/>
          <p:cNvSpPr txBox="1"/>
          <p:nvPr/>
        </p:nvSpPr>
        <p:spPr>
          <a:xfrm rot="1176395">
            <a:off x="17301170" y="4438963"/>
            <a:ext cx="1152012" cy="1600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8"/>
              </a:lnSpc>
              <a:spcBef>
                <a:spcPct val="0"/>
              </a:spcBef>
            </a:pPr>
            <a:r>
              <a:rPr lang="en-US" sz="9876">
                <a:solidFill>
                  <a:srgbClr val="000000"/>
                </a:solidFill>
                <a:latin typeface="Libre Franklin Bold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 rot="1384722">
            <a:off x="17112927" y="-124701"/>
            <a:ext cx="1538426" cy="178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Libre Franklin Bold"/>
              </a:rPr>
              <a:t>5</a:t>
            </a:r>
          </a:p>
        </p:txBody>
      </p:sp>
      <p:sp>
        <p:nvSpPr>
          <p:cNvPr id="10" name="TextBox 10"/>
          <p:cNvSpPr txBox="1"/>
          <p:nvPr/>
        </p:nvSpPr>
        <p:spPr>
          <a:xfrm rot="-1009175">
            <a:off x="-452950" y="4003111"/>
            <a:ext cx="1852950" cy="2152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24"/>
              </a:lnSpc>
              <a:spcBef>
                <a:spcPct val="0"/>
              </a:spcBef>
            </a:pPr>
            <a:r>
              <a:rPr lang="en-US" sz="13249">
                <a:solidFill>
                  <a:srgbClr val="000000"/>
                </a:solidFill>
                <a:latin typeface="Libre Franklin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 rot="-1827938">
            <a:off x="-249967" y="-348953"/>
            <a:ext cx="1359912" cy="221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803"/>
              </a:lnSpc>
              <a:spcBef>
                <a:spcPct val="0"/>
              </a:spcBef>
            </a:pPr>
            <a:r>
              <a:rPr lang="en-US" sz="13694">
                <a:solidFill>
                  <a:srgbClr val="000000"/>
                </a:solidFill>
                <a:latin typeface="Libre Franklin Bold Bold"/>
              </a:rPr>
              <a:t>0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58313" y="495300"/>
            <a:ext cx="16074711" cy="9448800"/>
            <a:chOff x="0" y="0"/>
            <a:chExt cx="10134600" cy="897028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134600" cy="8970282"/>
              <a:chOff x="0" y="0"/>
              <a:chExt cx="2001896" cy="177190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001896" cy="1771908"/>
              </a:xfrm>
              <a:custGeom>
                <a:avLst/>
                <a:gdLst/>
                <a:ahLst/>
                <a:cxnLst/>
                <a:rect l="l" t="t" r="r" b="b"/>
                <a:pathLst>
                  <a:path w="2001896" h="1771908">
                    <a:moveTo>
                      <a:pt x="50927" y="0"/>
                    </a:moveTo>
                    <a:lnTo>
                      <a:pt x="1950969" y="0"/>
                    </a:lnTo>
                    <a:cubicBezTo>
                      <a:pt x="1979095" y="0"/>
                      <a:pt x="2001896" y="22801"/>
                      <a:pt x="2001896" y="50927"/>
                    </a:cubicBezTo>
                    <a:lnTo>
                      <a:pt x="2001896" y="1720980"/>
                    </a:lnTo>
                    <a:cubicBezTo>
                      <a:pt x="2001896" y="1734487"/>
                      <a:pt x="1996531" y="1747441"/>
                      <a:pt x="1986980" y="1756991"/>
                    </a:cubicBezTo>
                    <a:cubicBezTo>
                      <a:pt x="1977429" y="1766542"/>
                      <a:pt x="1964476" y="1771908"/>
                      <a:pt x="1950969" y="1771908"/>
                    </a:cubicBezTo>
                    <a:lnTo>
                      <a:pt x="50927" y="1771908"/>
                    </a:lnTo>
                    <a:cubicBezTo>
                      <a:pt x="37421" y="1771908"/>
                      <a:pt x="24467" y="1766542"/>
                      <a:pt x="14916" y="1756991"/>
                    </a:cubicBezTo>
                    <a:cubicBezTo>
                      <a:pt x="5366" y="1747441"/>
                      <a:pt x="0" y="1734487"/>
                      <a:pt x="0" y="1720980"/>
                    </a:cubicBezTo>
                    <a:lnTo>
                      <a:pt x="0" y="50927"/>
                    </a:lnTo>
                    <a:cubicBezTo>
                      <a:pt x="0" y="37421"/>
                      <a:pt x="5366" y="24467"/>
                      <a:pt x="14916" y="14916"/>
                    </a:cubicBezTo>
                    <a:cubicBezTo>
                      <a:pt x="24467" y="5366"/>
                      <a:pt x="37421" y="0"/>
                      <a:pt x="50927" y="0"/>
                    </a:cubicBezTo>
                    <a:close/>
                  </a:path>
                </a:pathLst>
              </a:custGeom>
              <a:solidFill>
                <a:srgbClr val="FCFEF1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sp>
          <p:nvSpPr>
            <p:cNvPr id="16" name="AutoShape 16"/>
            <p:cNvSpPr/>
            <p:nvPr/>
          </p:nvSpPr>
          <p:spPr>
            <a:xfrm>
              <a:off x="0" y="1424321"/>
              <a:ext cx="10076063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22"/>
          <p:cNvSpPr txBox="1"/>
          <p:nvPr/>
        </p:nvSpPr>
        <p:spPr>
          <a:xfrm>
            <a:off x="2647108" y="2598133"/>
            <a:ext cx="12720667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1500" indent="-571500">
              <a:lnSpc>
                <a:spcPct val="150000"/>
              </a:lnSpc>
              <a:buSzPct val="110000"/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latin typeface="Balsamiq Sans"/>
              </a:rPr>
              <a:t>Add Polynomial</a:t>
            </a:r>
          </a:p>
          <a:p>
            <a:pPr marL="571500" indent="-571500">
              <a:lnSpc>
                <a:spcPct val="150000"/>
              </a:lnSpc>
              <a:buSzPct val="110000"/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latin typeface="Balsamiq Sans"/>
              </a:rPr>
              <a:t>Subtract Polynomial</a:t>
            </a:r>
          </a:p>
          <a:p>
            <a:pPr marL="571500" indent="-571500">
              <a:lnSpc>
                <a:spcPct val="150000"/>
              </a:lnSpc>
              <a:buSzPct val="110000"/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latin typeface="Balsamiq Sans"/>
              </a:rPr>
              <a:t>Multiply Polynomial</a:t>
            </a:r>
          </a:p>
          <a:p>
            <a:pPr marL="571500" indent="-571500">
              <a:lnSpc>
                <a:spcPct val="150000"/>
              </a:lnSpc>
              <a:buSzPct val="110000"/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latin typeface="Balsamiq Sans"/>
              </a:rPr>
              <a:t>Find Value Of “X” In Polynomial</a:t>
            </a:r>
          </a:p>
          <a:p>
            <a:pPr marL="571500" indent="-571500">
              <a:lnSpc>
                <a:spcPct val="150000"/>
              </a:lnSpc>
              <a:buSzPct val="110000"/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000000"/>
                </a:solidFill>
                <a:latin typeface="Balsamiq Sans"/>
              </a:rPr>
              <a:t>Check Both Polynomial Are Equal Or Not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764295" y="1088316"/>
            <a:ext cx="9763788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5400"/>
              </a:lnSpc>
              <a:spcBef>
                <a:spcPct val="0"/>
              </a:spcBef>
            </a:pPr>
            <a:r>
              <a:rPr lang="en-US" sz="7200" spc="300" dirty="0">
                <a:solidFill>
                  <a:srgbClr val="000000"/>
                </a:solidFill>
                <a:latin typeface="Balsamiq Sans Bold"/>
              </a:rPr>
              <a:t>FUNCTIONALITIOES: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78529">
            <a:off x="60934" y="104911"/>
            <a:ext cx="1368107" cy="1368107"/>
            <a:chOff x="0" y="0"/>
            <a:chExt cx="1824142" cy="1824142"/>
          </a:xfrm>
        </p:grpSpPr>
        <p:grpSp>
          <p:nvGrpSpPr>
            <p:cNvPr id="3" name="Group 3"/>
            <p:cNvGrpSpPr/>
            <p:nvPr/>
          </p:nvGrpSpPr>
          <p:grpSpPr>
            <a:xfrm rot="-6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60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6005918">
              <a:off x="679559" y="589957"/>
              <a:ext cx="464887" cy="643454"/>
              <a:chOff x="0" y="0"/>
              <a:chExt cx="173949" cy="2407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3949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73949" h="240764">
                    <a:moveTo>
                      <a:pt x="0" y="0"/>
                    </a:moveTo>
                    <a:lnTo>
                      <a:pt x="173949" y="0"/>
                    </a:lnTo>
                    <a:lnTo>
                      <a:pt x="173949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578529">
            <a:off x="4115363" y="9098676"/>
            <a:ext cx="1368107" cy="1368107"/>
            <a:chOff x="0" y="0"/>
            <a:chExt cx="1824142" cy="1824142"/>
          </a:xfrm>
        </p:grpSpPr>
        <p:grpSp>
          <p:nvGrpSpPr>
            <p:cNvPr id="13" name="Group 13"/>
            <p:cNvGrpSpPr/>
            <p:nvPr/>
          </p:nvGrpSpPr>
          <p:grpSpPr>
            <a:xfrm rot="-6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60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6005918">
              <a:off x="679559" y="589957"/>
              <a:ext cx="464887" cy="643454"/>
              <a:chOff x="0" y="0"/>
              <a:chExt cx="173949" cy="24076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3949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73949" h="240764">
                    <a:moveTo>
                      <a:pt x="0" y="0"/>
                    </a:moveTo>
                    <a:lnTo>
                      <a:pt x="173949" y="0"/>
                    </a:lnTo>
                    <a:lnTo>
                      <a:pt x="173949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 rot="-409024">
            <a:off x="3333907" y="322539"/>
            <a:ext cx="1645653" cy="533677"/>
            <a:chOff x="0" y="0"/>
            <a:chExt cx="433423" cy="1405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3423" cy="140557"/>
            </a:xfrm>
            <a:custGeom>
              <a:avLst/>
              <a:gdLst/>
              <a:ahLst/>
              <a:cxnLst/>
              <a:rect l="l" t="t" r="r" b="b"/>
              <a:pathLst>
                <a:path w="433423" h="140557">
                  <a:moveTo>
                    <a:pt x="70278" y="0"/>
                  </a:moveTo>
                  <a:lnTo>
                    <a:pt x="363145" y="0"/>
                  </a:lnTo>
                  <a:cubicBezTo>
                    <a:pt x="401958" y="0"/>
                    <a:pt x="433423" y="31465"/>
                    <a:pt x="433423" y="70278"/>
                  </a:cubicBezTo>
                  <a:lnTo>
                    <a:pt x="433423" y="70278"/>
                  </a:lnTo>
                  <a:cubicBezTo>
                    <a:pt x="433423" y="88917"/>
                    <a:pt x="426019" y="106793"/>
                    <a:pt x="412839" y="119973"/>
                  </a:cubicBezTo>
                  <a:cubicBezTo>
                    <a:pt x="399659" y="133153"/>
                    <a:pt x="381784" y="140557"/>
                    <a:pt x="363145" y="140557"/>
                  </a:cubicBezTo>
                  <a:lnTo>
                    <a:pt x="70278" y="140557"/>
                  </a:lnTo>
                  <a:cubicBezTo>
                    <a:pt x="31465" y="140557"/>
                    <a:pt x="0" y="109092"/>
                    <a:pt x="0" y="70278"/>
                  </a:cubicBezTo>
                  <a:lnTo>
                    <a:pt x="0" y="70278"/>
                  </a:lnTo>
                  <a:cubicBezTo>
                    <a:pt x="0" y="31465"/>
                    <a:pt x="31465" y="0"/>
                    <a:pt x="70278" y="0"/>
                  </a:cubicBezTo>
                  <a:close/>
                </a:path>
              </a:pathLst>
            </a:custGeom>
            <a:solidFill>
              <a:srgbClr val="9EE0F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746956">
            <a:off x="12700423" y="9515891"/>
            <a:ext cx="1645653" cy="533677"/>
            <a:chOff x="0" y="0"/>
            <a:chExt cx="433423" cy="1405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3423" cy="140557"/>
            </a:xfrm>
            <a:custGeom>
              <a:avLst/>
              <a:gdLst/>
              <a:ahLst/>
              <a:cxnLst/>
              <a:rect l="l" t="t" r="r" b="b"/>
              <a:pathLst>
                <a:path w="433423" h="140557">
                  <a:moveTo>
                    <a:pt x="70278" y="0"/>
                  </a:moveTo>
                  <a:lnTo>
                    <a:pt x="363145" y="0"/>
                  </a:lnTo>
                  <a:cubicBezTo>
                    <a:pt x="401958" y="0"/>
                    <a:pt x="433423" y="31465"/>
                    <a:pt x="433423" y="70278"/>
                  </a:cubicBezTo>
                  <a:lnTo>
                    <a:pt x="433423" y="70278"/>
                  </a:lnTo>
                  <a:cubicBezTo>
                    <a:pt x="433423" y="88917"/>
                    <a:pt x="426019" y="106793"/>
                    <a:pt x="412839" y="119973"/>
                  </a:cubicBezTo>
                  <a:cubicBezTo>
                    <a:pt x="399659" y="133153"/>
                    <a:pt x="381784" y="140557"/>
                    <a:pt x="363145" y="140557"/>
                  </a:cubicBezTo>
                  <a:lnTo>
                    <a:pt x="70278" y="140557"/>
                  </a:lnTo>
                  <a:cubicBezTo>
                    <a:pt x="31465" y="140557"/>
                    <a:pt x="0" y="109092"/>
                    <a:pt x="0" y="70278"/>
                  </a:cubicBezTo>
                  <a:lnTo>
                    <a:pt x="0" y="70278"/>
                  </a:lnTo>
                  <a:cubicBezTo>
                    <a:pt x="0" y="31465"/>
                    <a:pt x="31465" y="0"/>
                    <a:pt x="70278" y="0"/>
                  </a:cubicBezTo>
                  <a:close/>
                </a:path>
              </a:pathLst>
            </a:custGeom>
            <a:solidFill>
              <a:srgbClr val="9EE0F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85042">
            <a:off x="7920858" y="-9851"/>
            <a:ext cx="1198457" cy="1198457"/>
            <a:chOff x="0" y="0"/>
            <a:chExt cx="1597943" cy="159794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563233"/>
              <a:ext cx="1597943" cy="471477"/>
              <a:chOff x="0" y="0"/>
              <a:chExt cx="444423" cy="13112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44423" cy="131128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31128">
                    <a:moveTo>
                      <a:pt x="65564" y="0"/>
                    </a:moveTo>
                    <a:lnTo>
                      <a:pt x="378859" y="0"/>
                    </a:lnTo>
                    <a:cubicBezTo>
                      <a:pt x="415069" y="0"/>
                      <a:pt x="444423" y="29354"/>
                      <a:pt x="444423" y="65564"/>
                    </a:cubicBezTo>
                    <a:lnTo>
                      <a:pt x="444423" y="65564"/>
                    </a:lnTo>
                    <a:cubicBezTo>
                      <a:pt x="444423" y="101774"/>
                      <a:pt x="415069" y="131128"/>
                      <a:pt x="378859" y="131128"/>
                    </a:cubicBezTo>
                    <a:lnTo>
                      <a:pt x="65564" y="131128"/>
                    </a:lnTo>
                    <a:cubicBezTo>
                      <a:pt x="29354" y="131128"/>
                      <a:pt x="0" y="101774"/>
                      <a:pt x="0" y="65564"/>
                    </a:cubicBezTo>
                    <a:lnTo>
                      <a:pt x="0" y="65564"/>
                    </a:lnTo>
                    <a:cubicBezTo>
                      <a:pt x="0" y="29354"/>
                      <a:pt x="29354" y="0"/>
                      <a:pt x="65564" y="0"/>
                    </a:cubicBez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65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591736" y="0"/>
              <a:ext cx="414472" cy="414472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91736" y="1183471"/>
              <a:ext cx="414472" cy="41447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-635446">
            <a:off x="8317461" y="9260510"/>
            <a:ext cx="1653079" cy="1044439"/>
            <a:chOff x="0" y="0"/>
            <a:chExt cx="2204105" cy="1392585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204105" cy="555316"/>
              <a:chOff x="0" y="0"/>
              <a:chExt cx="655060" cy="16504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837269"/>
              <a:ext cx="2204105" cy="555316"/>
              <a:chOff x="0" y="0"/>
              <a:chExt cx="655060" cy="16504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 rot="-691019">
            <a:off x="151719" y="8992966"/>
            <a:ext cx="1198457" cy="1198457"/>
            <a:chOff x="0" y="0"/>
            <a:chExt cx="1597943" cy="1597943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563233"/>
              <a:ext cx="1597943" cy="471477"/>
              <a:chOff x="0" y="0"/>
              <a:chExt cx="444423" cy="13112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44423" cy="131128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31128">
                    <a:moveTo>
                      <a:pt x="65564" y="0"/>
                    </a:moveTo>
                    <a:lnTo>
                      <a:pt x="378859" y="0"/>
                    </a:lnTo>
                    <a:cubicBezTo>
                      <a:pt x="415069" y="0"/>
                      <a:pt x="444423" y="29354"/>
                      <a:pt x="444423" y="65564"/>
                    </a:cubicBezTo>
                    <a:lnTo>
                      <a:pt x="444423" y="65564"/>
                    </a:lnTo>
                    <a:cubicBezTo>
                      <a:pt x="444423" y="101774"/>
                      <a:pt x="415069" y="131128"/>
                      <a:pt x="378859" y="131128"/>
                    </a:cubicBezTo>
                    <a:lnTo>
                      <a:pt x="65564" y="131128"/>
                    </a:lnTo>
                    <a:cubicBezTo>
                      <a:pt x="29354" y="131128"/>
                      <a:pt x="0" y="101774"/>
                      <a:pt x="0" y="65564"/>
                    </a:cubicBezTo>
                    <a:lnTo>
                      <a:pt x="0" y="65564"/>
                    </a:lnTo>
                    <a:cubicBezTo>
                      <a:pt x="0" y="29354"/>
                      <a:pt x="29354" y="0"/>
                      <a:pt x="65564" y="0"/>
                    </a:cubicBez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65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591736" y="0"/>
              <a:ext cx="414472" cy="414472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1736" y="1183471"/>
              <a:ext cx="414472" cy="414472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5" name="Group 55"/>
          <p:cNvGrpSpPr/>
          <p:nvPr/>
        </p:nvGrpSpPr>
        <p:grpSpPr>
          <a:xfrm rot="679735">
            <a:off x="16460341" y="301942"/>
            <a:ext cx="1653079" cy="1044439"/>
            <a:chOff x="0" y="0"/>
            <a:chExt cx="2204105" cy="1392585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204105" cy="555316"/>
              <a:chOff x="0" y="0"/>
              <a:chExt cx="655060" cy="16504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0" y="837269"/>
              <a:ext cx="2204105" cy="555316"/>
              <a:chOff x="0" y="0"/>
              <a:chExt cx="655060" cy="16504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>
            <a:off x="12326786" y="2990"/>
            <a:ext cx="1305235" cy="1305235"/>
            <a:chOff x="0" y="0"/>
            <a:chExt cx="1740313" cy="1740313"/>
          </a:xfrm>
        </p:grpSpPr>
        <p:grpSp>
          <p:nvGrpSpPr>
            <p:cNvPr id="63" name="Group 63"/>
            <p:cNvGrpSpPr/>
            <p:nvPr/>
          </p:nvGrpSpPr>
          <p:grpSpPr>
            <a:xfrm rot="2045122">
              <a:off x="-17013" y="632114"/>
              <a:ext cx="1774339" cy="483202"/>
              <a:chOff x="0" y="0"/>
              <a:chExt cx="750041" cy="20425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3354877">
              <a:off x="-15054" y="628556"/>
              <a:ext cx="1774339" cy="483202"/>
              <a:chOff x="0" y="0"/>
              <a:chExt cx="750041" cy="204257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3354877">
              <a:off x="673187" y="578324"/>
              <a:ext cx="363060" cy="569565"/>
              <a:chOff x="0" y="0"/>
              <a:chExt cx="153471" cy="240764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53471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53471" h="240764">
                    <a:moveTo>
                      <a:pt x="0" y="0"/>
                    </a:moveTo>
                    <a:lnTo>
                      <a:pt x="153471" y="0"/>
                    </a:lnTo>
                    <a:lnTo>
                      <a:pt x="153471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 rot="1250073">
            <a:off x="16982765" y="8993764"/>
            <a:ext cx="1305235" cy="1305235"/>
            <a:chOff x="0" y="0"/>
            <a:chExt cx="1740313" cy="1740313"/>
          </a:xfrm>
        </p:grpSpPr>
        <p:grpSp>
          <p:nvGrpSpPr>
            <p:cNvPr id="73" name="Group 73"/>
            <p:cNvGrpSpPr/>
            <p:nvPr/>
          </p:nvGrpSpPr>
          <p:grpSpPr>
            <a:xfrm rot="2045122">
              <a:off x="-17013" y="632114"/>
              <a:ext cx="1774339" cy="483202"/>
              <a:chOff x="0" y="0"/>
              <a:chExt cx="750041" cy="204257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3354877">
              <a:off x="-15054" y="628556"/>
              <a:ext cx="1774339" cy="483202"/>
              <a:chOff x="0" y="0"/>
              <a:chExt cx="750041" cy="204257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-3354877">
              <a:off x="673187" y="578324"/>
              <a:ext cx="363060" cy="569565"/>
              <a:chOff x="0" y="0"/>
              <a:chExt cx="153471" cy="240764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153471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53471" h="240764">
                    <a:moveTo>
                      <a:pt x="0" y="0"/>
                    </a:moveTo>
                    <a:lnTo>
                      <a:pt x="153471" y="0"/>
                    </a:lnTo>
                    <a:lnTo>
                      <a:pt x="153471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028700" y="1028699"/>
            <a:ext cx="16230600" cy="8998015"/>
            <a:chOff x="0" y="0"/>
            <a:chExt cx="21640800" cy="10972800"/>
          </a:xfrm>
        </p:grpSpPr>
        <p:grpSp>
          <p:nvGrpSpPr>
            <p:cNvPr id="83" name="Group 83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>
                    <a:moveTo>
                      <a:pt x="23850" y="0"/>
                    </a:moveTo>
                    <a:lnTo>
                      <a:pt x="4250876" y="0"/>
                    </a:lnTo>
                    <a:cubicBezTo>
                      <a:pt x="4257201" y="0"/>
                      <a:pt x="4263268" y="2513"/>
                      <a:pt x="4267741" y="6985"/>
                    </a:cubicBezTo>
                    <a:cubicBezTo>
                      <a:pt x="4272213" y="11458"/>
                      <a:pt x="4274726" y="17524"/>
                      <a:pt x="4274726" y="23850"/>
                    </a:cubicBezTo>
                    <a:lnTo>
                      <a:pt x="4274726" y="2143617"/>
                    </a:lnTo>
                    <a:cubicBezTo>
                      <a:pt x="4274726" y="2149942"/>
                      <a:pt x="4272213" y="2156009"/>
                      <a:pt x="4267741" y="2160481"/>
                    </a:cubicBezTo>
                    <a:cubicBezTo>
                      <a:pt x="4263268" y="2164954"/>
                      <a:pt x="4257201" y="2167467"/>
                      <a:pt x="4250876" y="2167467"/>
                    </a:cubicBezTo>
                    <a:lnTo>
                      <a:pt x="23850" y="2167467"/>
                    </a:lnTo>
                    <a:cubicBezTo>
                      <a:pt x="17524" y="2167467"/>
                      <a:pt x="11458" y="2164954"/>
                      <a:pt x="6985" y="2160481"/>
                    </a:cubicBezTo>
                    <a:cubicBezTo>
                      <a:pt x="2513" y="2156009"/>
                      <a:pt x="0" y="2149942"/>
                      <a:pt x="0" y="2143617"/>
                    </a:cubicBezTo>
                    <a:lnTo>
                      <a:pt x="0" y="23850"/>
                    </a:lnTo>
                    <a:cubicBezTo>
                      <a:pt x="0" y="17524"/>
                      <a:pt x="2513" y="11458"/>
                      <a:pt x="6985" y="6985"/>
                    </a:cubicBezTo>
                    <a:cubicBezTo>
                      <a:pt x="11458" y="2513"/>
                      <a:pt x="17524" y="0"/>
                      <a:pt x="23850" y="0"/>
                    </a:cubicBezTo>
                    <a:close/>
                  </a:path>
                </a:pathLst>
              </a:custGeom>
              <a:solidFill>
                <a:srgbClr val="FCFEF1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sp>
          <p:nvSpPr>
            <p:cNvPr id="86" name="AutoShape 86"/>
            <p:cNvSpPr/>
            <p:nvPr/>
          </p:nvSpPr>
          <p:spPr>
            <a:xfrm>
              <a:off x="0" y="2549545"/>
              <a:ext cx="2164080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7" name="TextBox 87"/>
          <p:cNvSpPr txBox="1"/>
          <p:nvPr/>
        </p:nvSpPr>
        <p:spPr>
          <a:xfrm>
            <a:off x="1572125" y="1489047"/>
            <a:ext cx="1514375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000000"/>
                </a:solidFill>
                <a:latin typeface="Balsamiq Sans Bold"/>
              </a:rPr>
              <a:t>ADD POLYNOMIAL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2"/>
          <a:srcRect t="59360"/>
          <a:stretch/>
        </p:blipFill>
        <p:spPr>
          <a:xfrm>
            <a:off x="9700167" y="3883444"/>
            <a:ext cx="7425513" cy="374680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613" y="3527391"/>
            <a:ext cx="7322723" cy="53568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78529">
            <a:off x="60934" y="104911"/>
            <a:ext cx="1368107" cy="1368107"/>
            <a:chOff x="0" y="0"/>
            <a:chExt cx="1824142" cy="1824142"/>
          </a:xfrm>
        </p:grpSpPr>
        <p:grpSp>
          <p:nvGrpSpPr>
            <p:cNvPr id="3" name="Group 3"/>
            <p:cNvGrpSpPr/>
            <p:nvPr/>
          </p:nvGrpSpPr>
          <p:grpSpPr>
            <a:xfrm rot="-6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60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6005918">
              <a:off x="679559" y="589957"/>
              <a:ext cx="464887" cy="643454"/>
              <a:chOff x="0" y="0"/>
              <a:chExt cx="173949" cy="24076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3949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73949" h="240764">
                    <a:moveTo>
                      <a:pt x="0" y="0"/>
                    </a:moveTo>
                    <a:lnTo>
                      <a:pt x="173949" y="0"/>
                    </a:lnTo>
                    <a:lnTo>
                      <a:pt x="173949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578529">
            <a:off x="4115363" y="9098676"/>
            <a:ext cx="1368107" cy="1368107"/>
            <a:chOff x="0" y="0"/>
            <a:chExt cx="1824142" cy="1824142"/>
          </a:xfrm>
        </p:grpSpPr>
        <p:grpSp>
          <p:nvGrpSpPr>
            <p:cNvPr id="13" name="Group 13"/>
            <p:cNvGrpSpPr/>
            <p:nvPr/>
          </p:nvGrpSpPr>
          <p:grpSpPr>
            <a:xfrm rot="-6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6005918">
              <a:off x="37734" y="619615"/>
              <a:ext cx="1748673" cy="584913"/>
              <a:chOff x="0" y="0"/>
              <a:chExt cx="444423" cy="14865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44423" cy="148655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48655">
                    <a:moveTo>
                      <a:pt x="74327" y="0"/>
                    </a:moveTo>
                    <a:lnTo>
                      <a:pt x="370096" y="0"/>
                    </a:lnTo>
                    <a:cubicBezTo>
                      <a:pt x="389809" y="0"/>
                      <a:pt x="408714" y="7831"/>
                      <a:pt x="422653" y="21770"/>
                    </a:cubicBezTo>
                    <a:cubicBezTo>
                      <a:pt x="436592" y="35709"/>
                      <a:pt x="444423" y="54615"/>
                      <a:pt x="444423" y="74327"/>
                    </a:cubicBezTo>
                    <a:lnTo>
                      <a:pt x="444423" y="74327"/>
                    </a:lnTo>
                    <a:cubicBezTo>
                      <a:pt x="444423" y="94040"/>
                      <a:pt x="436592" y="112946"/>
                      <a:pt x="422653" y="126885"/>
                    </a:cubicBezTo>
                    <a:cubicBezTo>
                      <a:pt x="408714" y="140824"/>
                      <a:pt x="389809" y="148655"/>
                      <a:pt x="370096" y="148655"/>
                    </a:cubicBezTo>
                    <a:lnTo>
                      <a:pt x="74327" y="148655"/>
                    </a:lnTo>
                    <a:cubicBezTo>
                      <a:pt x="54615" y="148655"/>
                      <a:pt x="35709" y="140824"/>
                      <a:pt x="21770" y="126885"/>
                    </a:cubicBezTo>
                    <a:cubicBezTo>
                      <a:pt x="7831" y="112946"/>
                      <a:pt x="0" y="94040"/>
                      <a:pt x="0" y="74327"/>
                    </a:cubicBezTo>
                    <a:lnTo>
                      <a:pt x="0" y="74327"/>
                    </a:lnTo>
                    <a:cubicBezTo>
                      <a:pt x="0" y="54615"/>
                      <a:pt x="7831" y="35709"/>
                      <a:pt x="21770" y="21770"/>
                    </a:cubicBezTo>
                    <a:cubicBezTo>
                      <a:pt x="35709" y="7831"/>
                      <a:pt x="54615" y="0"/>
                      <a:pt x="74327" y="0"/>
                    </a:cubicBez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6005918">
              <a:off x="679559" y="589957"/>
              <a:ext cx="464887" cy="643454"/>
              <a:chOff x="0" y="0"/>
              <a:chExt cx="173949" cy="24076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3949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73949" h="240764">
                    <a:moveTo>
                      <a:pt x="0" y="0"/>
                    </a:moveTo>
                    <a:lnTo>
                      <a:pt x="173949" y="0"/>
                    </a:lnTo>
                    <a:lnTo>
                      <a:pt x="173949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9EE0F9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 rot="-409024">
            <a:off x="3333907" y="322539"/>
            <a:ext cx="1645653" cy="533677"/>
            <a:chOff x="0" y="0"/>
            <a:chExt cx="433423" cy="1405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33423" cy="140557"/>
            </a:xfrm>
            <a:custGeom>
              <a:avLst/>
              <a:gdLst/>
              <a:ahLst/>
              <a:cxnLst/>
              <a:rect l="l" t="t" r="r" b="b"/>
              <a:pathLst>
                <a:path w="433423" h="140557">
                  <a:moveTo>
                    <a:pt x="70278" y="0"/>
                  </a:moveTo>
                  <a:lnTo>
                    <a:pt x="363145" y="0"/>
                  </a:lnTo>
                  <a:cubicBezTo>
                    <a:pt x="401958" y="0"/>
                    <a:pt x="433423" y="31465"/>
                    <a:pt x="433423" y="70278"/>
                  </a:cubicBezTo>
                  <a:lnTo>
                    <a:pt x="433423" y="70278"/>
                  </a:lnTo>
                  <a:cubicBezTo>
                    <a:pt x="433423" y="88917"/>
                    <a:pt x="426019" y="106793"/>
                    <a:pt x="412839" y="119973"/>
                  </a:cubicBezTo>
                  <a:cubicBezTo>
                    <a:pt x="399659" y="133153"/>
                    <a:pt x="381784" y="140557"/>
                    <a:pt x="363145" y="140557"/>
                  </a:cubicBezTo>
                  <a:lnTo>
                    <a:pt x="70278" y="140557"/>
                  </a:lnTo>
                  <a:cubicBezTo>
                    <a:pt x="31465" y="140557"/>
                    <a:pt x="0" y="109092"/>
                    <a:pt x="0" y="70278"/>
                  </a:cubicBezTo>
                  <a:lnTo>
                    <a:pt x="0" y="70278"/>
                  </a:lnTo>
                  <a:cubicBezTo>
                    <a:pt x="0" y="31465"/>
                    <a:pt x="31465" y="0"/>
                    <a:pt x="70278" y="0"/>
                  </a:cubicBezTo>
                  <a:close/>
                </a:path>
              </a:pathLst>
            </a:custGeom>
            <a:solidFill>
              <a:srgbClr val="9EE0F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746956">
            <a:off x="12700423" y="9515891"/>
            <a:ext cx="1645653" cy="533677"/>
            <a:chOff x="0" y="0"/>
            <a:chExt cx="433423" cy="1405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33423" cy="140557"/>
            </a:xfrm>
            <a:custGeom>
              <a:avLst/>
              <a:gdLst/>
              <a:ahLst/>
              <a:cxnLst/>
              <a:rect l="l" t="t" r="r" b="b"/>
              <a:pathLst>
                <a:path w="433423" h="140557">
                  <a:moveTo>
                    <a:pt x="70278" y="0"/>
                  </a:moveTo>
                  <a:lnTo>
                    <a:pt x="363145" y="0"/>
                  </a:lnTo>
                  <a:cubicBezTo>
                    <a:pt x="401958" y="0"/>
                    <a:pt x="433423" y="31465"/>
                    <a:pt x="433423" y="70278"/>
                  </a:cubicBezTo>
                  <a:lnTo>
                    <a:pt x="433423" y="70278"/>
                  </a:lnTo>
                  <a:cubicBezTo>
                    <a:pt x="433423" y="88917"/>
                    <a:pt x="426019" y="106793"/>
                    <a:pt x="412839" y="119973"/>
                  </a:cubicBezTo>
                  <a:cubicBezTo>
                    <a:pt x="399659" y="133153"/>
                    <a:pt x="381784" y="140557"/>
                    <a:pt x="363145" y="140557"/>
                  </a:cubicBezTo>
                  <a:lnTo>
                    <a:pt x="70278" y="140557"/>
                  </a:lnTo>
                  <a:cubicBezTo>
                    <a:pt x="31465" y="140557"/>
                    <a:pt x="0" y="109092"/>
                    <a:pt x="0" y="70278"/>
                  </a:cubicBezTo>
                  <a:lnTo>
                    <a:pt x="0" y="70278"/>
                  </a:lnTo>
                  <a:cubicBezTo>
                    <a:pt x="0" y="31465"/>
                    <a:pt x="31465" y="0"/>
                    <a:pt x="70278" y="0"/>
                  </a:cubicBezTo>
                  <a:close/>
                </a:path>
              </a:pathLst>
            </a:custGeom>
            <a:solidFill>
              <a:srgbClr val="9EE0F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585042">
            <a:off x="7920858" y="-9851"/>
            <a:ext cx="1198457" cy="1198457"/>
            <a:chOff x="0" y="0"/>
            <a:chExt cx="1597943" cy="1597943"/>
          </a:xfrm>
        </p:grpSpPr>
        <p:grpSp>
          <p:nvGrpSpPr>
            <p:cNvPr id="29" name="Group 29"/>
            <p:cNvGrpSpPr/>
            <p:nvPr/>
          </p:nvGrpSpPr>
          <p:grpSpPr>
            <a:xfrm>
              <a:off x="0" y="563233"/>
              <a:ext cx="1597943" cy="471477"/>
              <a:chOff x="0" y="0"/>
              <a:chExt cx="444423" cy="13112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44423" cy="131128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31128">
                    <a:moveTo>
                      <a:pt x="65564" y="0"/>
                    </a:moveTo>
                    <a:lnTo>
                      <a:pt x="378859" y="0"/>
                    </a:lnTo>
                    <a:cubicBezTo>
                      <a:pt x="415069" y="0"/>
                      <a:pt x="444423" y="29354"/>
                      <a:pt x="444423" y="65564"/>
                    </a:cubicBezTo>
                    <a:lnTo>
                      <a:pt x="444423" y="65564"/>
                    </a:lnTo>
                    <a:cubicBezTo>
                      <a:pt x="444423" y="101774"/>
                      <a:pt x="415069" y="131128"/>
                      <a:pt x="378859" y="131128"/>
                    </a:cubicBezTo>
                    <a:lnTo>
                      <a:pt x="65564" y="131128"/>
                    </a:lnTo>
                    <a:cubicBezTo>
                      <a:pt x="29354" y="131128"/>
                      <a:pt x="0" y="101774"/>
                      <a:pt x="0" y="65564"/>
                    </a:cubicBezTo>
                    <a:lnTo>
                      <a:pt x="0" y="65564"/>
                    </a:lnTo>
                    <a:cubicBezTo>
                      <a:pt x="0" y="29354"/>
                      <a:pt x="29354" y="0"/>
                      <a:pt x="65564" y="0"/>
                    </a:cubicBez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65"/>
                  </a:lnSpc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591736" y="0"/>
              <a:ext cx="414472" cy="414472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591736" y="1183471"/>
              <a:ext cx="414472" cy="414472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-635446">
            <a:off x="8317461" y="9260510"/>
            <a:ext cx="1653079" cy="1044439"/>
            <a:chOff x="0" y="0"/>
            <a:chExt cx="2204105" cy="1392585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204105" cy="555316"/>
              <a:chOff x="0" y="0"/>
              <a:chExt cx="655060" cy="16504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837269"/>
              <a:ext cx="2204105" cy="555316"/>
              <a:chOff x="0" y="0"/>
              <a:chExt cx="655060" cy="16504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</p:grpSp>
      <p:grpSp>
        <p:nvGrpSpPr>
          <p:cNvPr id="45" name="Group 45"/>
          <p:cNvGrpSpPr/>
          <p:nvPr/>
        </p:nvGrpSpPr>
        <p:grpSpPr>
          <a:xfrm rot="-691019">
            <a:off x="151719" y="8992966"/>
            <a:ext cx="1198457" cy="1198457"/>
            <a:chOff x="0" y="0"/>
            <a:chExt cx="1597943" cy="1597943"/>
          </a:xfrm>
        </p:grpSpPr>
        <p:grpSp>
          <p:nvGrpSpPr>
            <p:cNvPr id="46" name="Group 46"/>
            <p:cNvGrpSpPr/>
            <p:nvPr/>
          </p:nvGrpSpPr>
          <p:grpSpPr>
            <a:xfrm>
              <a:off x="0" y="563233"/>
              <a:ext cx="1597943" cy="471477"/>
              <a:chOff x="0" y="0"/>
              <a:chExt cx="444423" cy="13112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444423" cy="131128"/>
              </a:xfrm>
              <a:custGeom>
                <a:avLst/>
                <a:gdLst/>
                <a:ahLst/>
                <a:cxnLst/>
                <a:rect l="l" t="t" r="r" b="b"/>
                <a:pathLst>
                  <a:path w="444423" h="131128">
                    <a:moveTo>
                      <a:pt x="65564" y="0"/>
                    </a:moveTo>
                    <a:lnTo>
                      <a:pt x="378859" y="0"/>
                    </a:lnTo>
                    <a:cubicBezTo>
                      <a:pt x="415069" y="0"/>
                      <a:pt x="444423" y="29354"/>
                      <a:pt x="444423" y="65564"/>
                    </a:cubicBezTo>
                    <a:lnTo>
                      <a:pt x="444423" y="65564"/>
                    </a:lnTo>
                    <a:cubicBezTo>
                      <a:pt x="444423" y="101774"/>
                      <a:pt x="415069" y="131128"/>
                      <a:pt x="378859" y="131128"/>
                    </a:cubicBezTo>
                    <a:lnTo>
                      <a:pt x="65564" y="131128"/>
                    </a:lnTo>
                    <a:cubicBezTo>
                      <a:pt x="29354" y="131128"/>
                      <a:pt x="0" y="101774"/>
                      <a:pt x="0" y="65564"/>
                    </a:cubicBezTo>
                    <a:lnTo>
                      <a:pt x="0" y="65564"/>
                    </a:lnTo>
                    <a:cubicBezTo>
                      <a:pt x="0" y="29354"/>
                      <a:pt x="29354" y="0"/>
                      <a:pt x="65564" y="0"/>
                    </a:cubicBez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065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591736" y="0"/>
              <a:ext cx="414472" cy="414472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2" name="Group 52"/>
            <p:cNvGrpSpPr/>
            <p:nvPr/>
          </p:nvGrpSpPr>
          <p:grpSpPr>
            <a:xfrm>
              <a:off x="591736" y="1183471"/>
              <a:ext cx="414472" cy="414472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BE32E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76200" y="95250"/>
                <a:ext cx="660400" cy="6413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106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5" name="Group 55"/>
          <p:cNvGrpSpPr/>
          <p:nvPr/>
        </p:nvGrpSpPr>
        <p:grpSpPr>
          <a:xfrm rot="679735">
            <a:off x="16460341" y="301942"/>
            <a:ext cx="1653079" cy="1044439"/>
            <a:chOff x="0" y="0"/>
            <a:chExt cx="2204105" cy="1392585"/>
          </a:xfrm>
        </p:grpSpPr>
        <p:grpSp>
          <p:nvGrpSpPr>
            <p:cNvPr id="56" name="Group 56"/>
            <p:cNvGrpSpPr/>
            <p:nvPr/>
          </p:nvGrpSpPr>
          <p:grpSpPr>
            <a:xfrm>
              <a:off x="0" y="0"/>
              <a:ext cx="2204105" cy="555316"/>
              <a:chOff x="0" y="0"/>
              <a:chExt cx="655060" cy="16504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>
              <a:off x="0" y="837269"/>
              <a:ext cx="2204105" cy="555316"/>
              <a:chOff x="0" y="0"/>
              <a:chExt cx="655060" cy="16504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655060" cy="165040"/>
              </a:xfrm>
              <a:custGeom>
                <a:avLst/>
                <a:gdLst/>
                <a:ahLst/>
                <a:cxnLst/>
                <a:rect l="l" t="t" r="r" b="b"/>
                <a:pathLst>
                  <a:path w="655060" h="165040">
                    <a:moveTo>
                      <a:pt x="46691" y="0"/>
                    </a:moveTo>
                    <a:lnTo>
                      <a:pt x="608370" y="0"/>
                    </a:lnTo>
                    <a:cubicBezTo>
                      <a:pt x="620753" y="0"/>
                      <a:pt x="632629" y="4919"/>
                      <a:pt x="641385" y="13675"/>
                    </a:cubicBezTo>
                    <a:cubicBezTo>
                      <a:pt x="650141" y="22432"/>
                      <a:pt x="655060" y="34308"/>
                      <a:pt x="655060" y="46691"/>
                    </a:cubicBezTo>
                    <a:lnTo>
                      <a:pt x="655060" y="118349"/>
                    </a:lnTo>
                    <a:cubicBezTo>
                      <a:pt x="655060" y="144136"/>
                      <a:pt x="634156" y="165040"/>
                      <a:pt x="608370" y="165040"/>
                    </a:cubicBezTo>
                    <a:lnTo>
                      <a:pt x="46691" y="165040"/>
                    </a:lnTo>
                    <a:cubicBezTo>
                      <a:pt x="34308" y="165040"/>
                      <a:pt x="22432" y="160121"/>
                      <a:pt x="13675" y="151365"/>
                    </a:cubicBezTo>
                    <a:cubicBezTo>
                      <a:pt x="4919" y="142608"/>
                      <a:pt x="0" y="130732"/>
                      <a:pt x="0" y="118349"/>
                    </a:cubicBezTo>
                    <a:lnTo>
                      <a:pt x="0" y="46691"/>
                    </a:lnTo>
                    <a:cubicBezTo>
                      <a:pt x="0" y="34308"/>
                      <a:pt x="4919" y="22432"/>
                      <a:pt x="13675" y="13675"/>
                    </a:cubicBezTo>
                    <a:cubicBezTo>
                      <a:pt x="22432" y="4919"/>
                      <a:pt x="34308" y="0"/>
                      <a:pt x="46691" y="0"/>
                    </a:cubicBezTo>
                    <a:close/>
                  </a:path>
                </a:pathLst>
              </a:custGeom>
              <a:solidFill>
                <a:srgbClr val="F8A2D5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9525"/>
                <a:ext cx="812800" cy="8032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996"/>
                  </a:lnSpc>
                </a:pPr>
                <a:endParaRPr/>
              </a:p>
            </p:txBody>
          </p:sp>
        </p:grpSp>
      </p:grpSp>
      <p:grpSp>
        <p:nvGrpSpPr>
          <p:cNvPr id="62" name="Group 62"/>
          <p:cNvGrpSpPr/>
          <p:nvPr/>
        </p:nvGrpSpPr>
        <p:grpSpPr>
          <a:xfrm>
            <a:off x="12326786" y="2990"/>
            <a:ext cx="1305235" cy="1305235"/>
            <a:chOff x="0" y="0"/>
            <a:chExt cx="1740313" cy="1740313"/>
          </a:xfrm>
        </p:grpSpPr>
        <p:grpSp>
          <p:nvGrpSpPr>
            <p:cNvPr id="63" name="Group 63"/>
            <p:cNvGrpSpPr/>
            <p:nvPr/>
          </p:nvGrpSpPr>
          <p:grpSpPr>
            <a:xfrm rot="2045122">
              <a:off x="-17013" y="632114"/>
              <a:ext cx="1774339" cy="483202"/>
              <a:chOff x="0" y="0"/>
              <a:chExt cx="750041" cy="20425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6" name="Group 66"/>
            <p:cNvGrpSpPr/>
            <p:nvPr/>
          </p:nvGrpSpPr>
          <p:grpSpPr>
            <a:xfrm rot="-3354877">
              <a:off x="-15054" y="628556"/>
              <a:ext cx="1774339" cy="483202"/>
              <a:chOff x="0" y="0"/>
              <a:chExt cx="750041" cy="204257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69" name="Group 69"/>
            <p:cNvGrpSpPr/>
            <p:nvPr/>
          </p:nvGrpSpPr>
          <p:grpSpPr>
            <a:xfrm rot="-3354877">
              <a:off x="673187" y="578324"/>
              <a:ext cx="363060" cy="569565"/>
              <a:chOff x="0" y="0"/>
              <a:chExt cx="153471" cy="240764"/>
            </a:xfrm>
          </p:grpSpPr>
          <p:sp>
            <p:nvSpPr>
              <p:cNvPr id="70" name="Freeform 70"/>
              <p:cNvSpPr/>
              <p:nvPr/>
            </p:nvSpPr>
            <p:spPr>
              <a:xfrm>
                <a:off x="0" y="0"/>
                <a:ext cx="153471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53471" h="240764">
                    <a:moveTo>
                      <a:pt x="0" y="0"/>
                    </a:moveTo>
                    <a:lnTo>
                      <a:pt x="153471" y="0"/>
                    </a:lnTo>
                    <a:lnTo>
                      <a:pt x="153471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71" name="TextBox 7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72" name="Group 72"/>
          <p:cNvGrpSpPr/>
          <p:nvPr/>
        </p:nvGrpSpPr>
        <p:grpSpPr>
          <a:xfrm rot="1250073">
            <a:off x="16982765" y="8993764"/>
            <a:ext cx="1305235" cy="1305235"/>
            <a:chOff x="0" y="0"/>
            <a:chExt cx="1740313" cy="1740313"/>
          </a:xfrm>
        </p:grpSpPr>
        <p:grpSp>
          <p:nvGrpSpPr>
            <p:cNvPr id="73" name="Group 73"/>
            <p:cNvGrpSpPr/>
            <p:nvPr/>
          </p:nvGrpSpPr>
          <p:grpSpPr>
            <a:xfrm rot="2045122">
              <a:off x="-17013" y="632114"/>
              <a:ext cx="1774339" cy="483202"/>
              <a:chOff x="0" y="0"/>
              <a:chExt cx="750041" cy="204257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75" name="TextBox 7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76" name="Group 76"/>
            <p:cNvGrpSpPr/>
            <p:nvPr/>
          </p:nvGrpSpPr>
          <p:grpSpPr>
            <a:xfrm rot="-3354877">
              <a:off x="-15054" y="628556"/>
              <a:ext cx="1774339" cy="483202"/>
              <a:chOff x="0" y="0"/>
              <a:chExt cx="750041" cy="204257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750041" cy="204257"/>
              </a:xfrm>
              <a:custGeom>
                <a:avLst/>
                <a:gdLst/>
                <a:ahLst/>
                <a:cxnLst/>
                <a:rect l="l" t="t" r="r" b="b"/>
                <a:pathLst>
                  <a:path w="750041" h="204257">
                    <a:moveTo>
                      <a:pt x="87265" y="0"/>
                    </a:moveTo>
                    <a:lnTo>
                      <a:pt x="662776" y="0"/>
                    </a:lnTo>
                    <a:cubicBezTo>
                      <a:pt x="710971" y="0"/>
                      <a:pt x="750041" y="39070"/>
                      <a:pt x="750041" y="87265"/>
                    </a:cubicBezTo>
                    <a:lnTo>
                      <a:pt x="750041" y="116992"/>
                    </a:lnTo>
                    <a:cubicBezTo>
                      <a:pt x="750041" y="165187"/>
                      <a:pt x="710971" y="204257"/>
                      <a:pt x="662776" y="204257"/>
                    </a:cubicBezTo>
                    <a:lnTo>
                      <a:pt x="87265" y="204257"/>
                    </a:lnTo>
                    <a:cubicBezTo>
                      <a:pt x="39070" y="204257"/>
                      <a:pt x="0" y="165187"/>
                      <a:pt x="0" y="116992"/>
                    </a:cubicBezTo>
                    <a:lnTo>
                      <a:pt x="0" y="87265"/>
                    </a:lnTo>
                    <a:cubicBezTo>
                      <a:pt x="0" y="39070"/>
                      <a:pt x="39070" y="0"/>
                      <a:pt x="87265" y="0"/>
                    </a:cubicBez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78" name="TextBox 7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  <p:grpSp>
          <p:nvGrpSpPr>
            <p:cNvPr id="79" name="Group 79"/>
            <p:cNvGrpSpPr/>
            <p:nvPr/>
          </p:nvGrpSpPr>
          <p:grpSpPr>
            <a:xfrm rot="-3354877">
              <a:off x="673187" y="578324"/>
              <a:ext cx="363060" cy="569565"/>
              <a:chOff x="0" y="0"/>
              <a:chExt cx="153471" cy="240764"/>
            </a:xfrm>
          </p:grpSpPr>
          <p:sp>
            <p:nvSpPr>
              <p:cNvPr id="80" name="Freeform 80"/>
              <p:cNvSpPr/>
              <p:nvPr/>
            </p:nvSpPr>
            <p:spPr>
              <a:xfrm>
                <a:off x="0" y="0"/>
                <a:ext cx="153471" cy="240764"/>
              </a:xfrm>
              <a:custGeom>
                <a:avLst/>
                <a:gdLst/>
                <a:ahLst/>
                <a:cxnLst/>
                <a:rect l="l" t="t" r="r" b="b"/>
                <a:pathLst>
                  <a:path w="153471" h="240764">
                    <a:moveTo>
                      <a:pt x="0" y="0"/>
                    </a:moveTo>
                    <a:lnTo>
                      <a:pt x="153471" y="0"/>
                    </a:lnTo>
                    <a:lnTo>
                      <a:pt x="153471" y="240764"/>
                    </a:lnTo>
                    <a:lnTo>
                      <a:pt x="0" y="240764"/>
                    </a:lnTo>
                    <a:close/>
                  </a:path>
                </a:pathLst>
              </a:custGeom>
              <a:solidFill>
                <a:srgbClr val="F9AA50"/>
              </a:solidFill>
            </p:spPr>
          </p:sp>
          <p:sp>
            <p:nvSpPr>
              <p:cNvPr id="81" name="TextBox 8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500"/>
                  </a:lnSpc>
                </a:pPr>
                <a:endParaRPr/>
              </a:p>
            </p:txBody>
          </p:sp>
        </p:grpSp>
      </p:grpSp>
      <p:grpSp>
        <p:nvGrpSpPr>
          <p:cNvPr id="82" name="Group 82"/>
          <p:cNvGrpSpPr/>
          <p:nvPr/>
        </p:nvGrpSpPr>
        <p:grpSpPr>
          <a:xfrm>
            <a:off x="1028700" y="1028699"/>
            <a:ext cx="16230600" cy="8998015"/>
            <a:chOff x="0" y="0"/>
            <a:chExt cx="21640800" cy="10972800"/>
          </a:xfrm>
        </p:grpSpPr>
        <p:grpSp>
          <p:nvGrpSpPr>
            <p:cNvPr id="83" name="Group 83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84" name="Freeform 84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>
                    <a:moveTo>
                      <a:pt x="23850" y="0"/>
                    </a:moveTo>
                    <a:lnTo>
                      <a:pt x="4250876" y="0"/>
                    </a:lnTo>
                    <a:cubicBezTo>
                      <a:pt x="4257201" y="0"/>
                      <a:pt x="4263268" y="2513"/>
                      <a:pt x="4267741" y="6985"/>
                    </a:cubicBezTo>
                    <a:cubicBezTo>
                      <a:pt x="4272213" y="11458"/>
                      <a:pt x="4274726" y="17524"/>
                      <a:pt x="4274726" y="23850"/>
                    </a:cubicBezTo>
                    <a:lnTo>
                      <a:pt x="4274726" y="2143617"/>
                    </a:lnTo>
                    <a:cubicBezTo>
                      <a:pt x="4274726" y="2149942"/>
                      <a:pt x="4272213" y="2156009"/>
                      <a:pt x="4267741" y="2160481"/>
                    </a:cubicBezTo>
                    <a:cubicBezTo>
                      <a:pt x="4263268" y="2164954"/>
                      <a:pt x="4257201" y="2167467"/>
                      <a:pt x="4250876" y="2167467"/>
                    </a:cubicBezTo>
                    <a:lnTo>
                      <a:pt x="23850" y="2167467"/>
                    </a:lnTo>
                    <a:cubicBezTo>
                      <a:pt x="17524" y="2167467"/>
                      <a:pt x="11458" y="2164954"/>
                      <a:pt x="6985" y="2160481"/>
                    </a:cubicBezTo>
                    <a:cubicBezTo>
                      <a:pt x="2513" y="2156009"/>
                      <a:pt x="0" y="2149942"/>
                      <a:pt x="0" y="2143617"/>
                    </a:cubicBezTo>
                    <a:lnTo>
                      <a:pt x="0" y="23850"/>
                    </a:lnTo>
                    <a:cubicBezTo>
                      <a:pt x="0" y="17524"/>
                      <a:pt x="2513" y="11458"/>
                      <a:pt x="6985" y="6985"/>
                    </a:cubicBezTo>
                    <a:cubicBezTo>
                      <a:pt x="11458" y="2513"/>
                      <a:pt x="17524" y="0"/>
                      <a:pt x="23850" y="0"/>
                    </a:cubicBezTo>
                    <a:close/>
                  </a:path>
                </a:pathLst>
              </a:custGeom>
              <a:solidFill>
                <a:srgbClr val="FCFEF1"/>
              </a:solidFill>
            </p:spPr>
          </p:sp>
          <p:sp>
            <p:nvSpPr>
              <p:cNvPr id="85" name="TextBox 85"/>
              <p:cNvSpPr txBox="1"/>
              <p:nvPr/>
            </p:nvSpPr>
            <p:spPr>
              <a:xfrm>
                <a:off x="0" y="-19050"/>
                <a:ext cx="8128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3"/>
                  </a:lnSpc>
                </a:pPr>
                <a:endParaRPr/>
              </a:p>
            </p:txBody>
          </p:sp>
        </p:grpSp>
        <p:sp>
          <p:nvSpPr>
            <p:cNvPr id="86" name="AutoShape 86"/>
            <p:cNvSpPr/>
            <p:nvPr/>
          </p:nvSpPr>
          <p:spPr>
            <a:xfrm>
              <a:off x="0" y="2549545"/>
              <a:ext cx="21640800" cy="0"/>
            </a:xfrm>
            <a:prstGeom prst="line">
              <a:avLst/>
            </a:prstGeom>
            <a:ln w="762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87" name="TextBox 87"/>
          <p:cNvSpPr txBox="1"/>
          <p:nvPr/>
        </p:nvSpPr>
        <p:spPr>
          <a:xfrm>
            <a:off x="1572125" y="1489047"/>
            <a:ext cx="15143750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000000"/>
                </a:solidFill>
                <a:latin typeface="Balsamiq Sans Bold"/>
              </a:rPr>
              <a:t>SUBTRACT POLYNOMIAL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359064"/>
            <a:ext cx="7459236" cy="63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4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277</Words>
  <Application>Microsoft Office PowerPoint</Application>
  <PresentationFormat>Custom</PresentationFormat>
  <Paragraphs>102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Libre Franklin Bold Bold</vt:lpstr>
      <vt:lpstr>Balsamiq Sans</vt:lpstr>
      <vt:lpstr>Libre Franklin Bold</vt:lpstr>
      <vt:lpstr>Calibri</vt:lpstr>
      <vt:lpstr>Balsamiq Sans Bold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Lavender White Black Lined Simple Primary Education Presentation</dc:title>
  <cp:lastModifiedBy>02-131212-063</cp:lastModifiedBy>
  <cp:revision>50</cp:revision>
  <dcterms:created xsi:type="dcterms:W3CDTF">2006-08-16T00:00:00Z</dcterms:created>
  <dcterms:modified xsi:type="dcterms:W3CDTF">2023-03-09T04:19:52Z</dcterms:modified>
  <dc:identifier>DAFFQkZdtpQ</dc:identifier>
</cp:coreProperties>
</file>